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80" r:id="rId2"/>
    <p:sldId id="311" r:id="rId3"/>
    <p:sldId id="283" r:id="rId4"/>
    <p:sldId id="306" r:id="rId5"/>
    <p:sldId id="293" r:id="rId6"/>
    <p:sldId id="285" r:id="rId7"/>
    <p:sldId id="307" r:id="rId8"/>
    <p:sldId id="305" r:id="rId9"/>
    <p:sldId id="309" r:id="rId10"/>
    <p:sldId id="310" r:id="rId11"/>
    <p:sldId id="291" r:id="rId12"/>
    <p:sldId id="308" r:id="rId13"/>
  </p:sldIdLst>
  <p:sldSz cx="9144000" cy="5143500" type="screen16x9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07789" indent="-12203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815578" indent="-244078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224359" indent="-36710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632149" indent="-489149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142875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171450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200025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2286000" algn="l" defTabSz="571500" rtl="0" eaLnBrk="1" latinLnBrk="0" hangingPunct="1">
      <a:defRPr sz="21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92">
          <p15:clr>
            <a:srgbClr val="A4A3A4"/>
          </p15:clr>
        </p15:guide>
        <p15:guide id="2" pos="4608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304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CC000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0971" autoAdjust="0"/>
  </p:normalViewPr>
  <p:slideViewPr>
    <p:cSldViewPr>
      <p:cViewPr varScale="1">
        <p:scale>
          <a:sx n="136" d="100"/>
          <a:sy n="136" d="100"/>
        </p:scale>
        <p:origin x="-234" y="-90"/>
      </p:cViewPr>
      <p:guideLst>
        <p:guide orient="horz" pos="2592"/>
        <p:guide orient="horz" pos="1620"/>
        <p:guide pos="4608"/>
        <p:guide pos="2880"/>
      </p:guideLst>
    </p:cSldViewPr>
  </p:slideViewPr>
  <p:outlineViewPr>
    <p:cViewPr>
      <p:scale>
        <a:sx n="33" d="100"/>
        <a:sy n="33" d="100"/>
      </p:scale>
      <p:origin x="0" y="16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724" y="-90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jay Kumar Sankaran" userId="26b68e10-945c-4517-b945-3dcb65d8e59f" providerId="ADAL" clId="{7C5A314C-9324-46F0-A18E-BC1C21A6CA95}"/>
    <pc:docChg chg="undo custSel addSld delSld modSld">
      <pc:chgData name="Vijay Kumar Sankaran" userId="26b68e10-945c-4517-b945-3dcb65d8e59f" providerId="ADAL" clId="{7C5A314C-9324-46F0-A18E-BC1C21A6CA95}" dt="2019-01-22T16:03:39.211" v="77" actId="2696"/>
      <pc:docMkLst>
        <pc:docMk/>
      </pc:docMkLst>
      <pc:sldChg chg="addSp delSp modSp addAnim delAnim modAnim">
        <pc:chgData name="Vijay Kumar Sankaran" userId="26b68e10-945c-4517-b945-3dcb65d8e59f" providerId="ADAL" clId="{7C5A314C-9324-46F0-A18E-BC1C21A6CA95}" dt="2019-01-22T16:03:15.328" v="76" actId="2696"/>
        <pc:sldMkLst>
          <pc:docMk/>
          <pc:sldMk cId="0" sldId="291"/>
        </pc:sldMkLst>
        <pc:spChg chg="mod ord">
          <ac:chgData name="Vijay Kumar Sankaran" userId="26b68e10-945c-4517-b945-3dcb65d8e59f" providerId="ADAL" clId="{7C5A314C-9324-46F0-A18E-BC1C21A6CA95}" dt="2019-01-22T16:01:00.925" v="71" actId="1076"/>
          <ac:spMkLst>
            <pc:docMk/>
            <pc:sldMk cId="0" sldId="291"/>
            <ac:spMk id="4" creationId="{00000000-0000-0000-0000-000000000000}"/>
          </ac:spMkLst>
        </pc:spChg>
        <pc:spChg chg="mod ord">
          <ac:chgData name="Vijay Kumar Sankaran" userId="26b68e10-945c-4517-b945-3dcb65d8e59f" providerId="ADAL" clId="{7C5A314C-9324-46F0-A18E-BC1C21A6CA95}" dt="2019-01-22T16:00:43.666" v="68" actId="1076"/>
          <ac:spMkLst>
            <pc:docMk/>
            <pc:sldMk cId="0" sldId="291"/>
            <ac:spMk id="8" creationId="{00000000-0000-0000-0000-000000000000}"/>
          </ac:spMkLst>
        </pc:spChg>
        <pc:spChg chg="mod ord">
          <ac:chgData name="Vijay Kumar Sankaran" userId="26b68e10-945c-4517-b945-3dcb65d8e59f" providerId="ADAL" clId="{7C5A314C-9324-46F0-A18E-BC1C21A6CA95}" dt="2019-01-22T16:01:11.367" v="73" actId="1076"/>
          <ac:spMkLst>
            <pc:docMk/>
            <pc:sldMk cId="0" sldId="291"/>
            <ac:spMk id="10" creationId="{00000000-0000-0000-0000-000000000000}"/>
          </ac:spMkLst>
        </pc:spChg>
        <pc:spChg chg="mod ord">
          <ac:chgData name="Vijay Kumar Sankaran" userId="26b68e10-945c-4517-b945-3dcb65d8e59f" providerId="ADAL" clId="{7C5A314C-9324-46F0-A18E-BC1C21A6CA95}" dt="2019-01-22T16:00:45.679" v="69" actId="1076"/>
          <ac:spMkLst>
            <pc:docMk/>
            <pc:sldMk cId="0" sldId="291"/>
            <ac:spMk id="12" creationId="{00000000-0000-0000-0000-000000000000}"/>
          </ac:spMkLst>
        </pc:spChg>
        <pc:spChg chg="mod">
          <ac:chgData name="Vijay Kumar Sankaran" userId="26b68e10-945c-4517-b945-3dcb65d8e59f" providerId="ADAL" clId="{7C5A314C-9324-46F0-A18E-BC1C21A6CA95}" dt="2019-01-22T15:59:55.569" v="47" actId="20577"/>
          <ac:spMkLst>
            <pc:docMk/>
            <pc:sldMk cId="0" sldId="291"/>
            <ac:spMk id="15362" creationId="{00000000-0000-0000-0000-000000000000}"/>
          </ac:spMkLst>
        </pc:spChg>
        <pc:picChg chg="add del mod">
          <ac:chgData name="Vijay Kumar Sankaran" userId="26b68e10-945c-4517-b945-3dcb65d8e59f" providerId="ADAL" clId="{7C5A314C-9324-46F0-A18E-BC1C21A6CA95}" dt="2019-01-22T15:48:43.147" v="14" actId="478"/>
          <ac:picMkLst>
            <pc:docMk/>
            <pc:sldMk cId="0" sldId="291"/>
            <ac:picMk id="3" creationId="{7A262AE9-1A27-45D0-A12D-340FEF962C6F}"/>
          </ac:picMkLst>
        </pc:picChg>
        <pc:picChg chg="add del mod">
          <ac:chgData name="Vijay Kumar Sankaran" userId="26b68e10-945c-4517-b945-3dcb65d8e59f" providerId="ADAL" clId="{7C5A314C-9324-46F0-A18E-BC1C21A6CA95}" dt="2019-01-22T15:58:56.819" v="29" actId="478"/>
          <ac:picMkLst>
            <pc:docMk/>
            <pc:sldMk cId="0" sldId="291"/>
            <ac:picMk id="5" creationId="{2B058969-024A-4622-BC06-03663D7CB12D}"/>
          </ac:picMkLst>
        </pc:picChg>
        <pc:picChg chg="add del mod">
          <ac:chgData name="Vijay Kumar Sankaran" userId="26b68e10-945c-4517-b945-3dcb65d8e59f" providerId="ADAL" clId="{7C5A314C-9324-46F0-A18E-BC1C21A6CA95}" dt="2019-01-22T15:48:26.434" v="10" actId="478"/>
          <ac:picMkLst>
            <pc:docMk/>
            <pc:sldMk cId="0" sldId="291"/>
            <ac:picMk id="6" creationId="{00000000-0000-0000-0000-000000000000}"/>
          </ac:picMkLst>
        </pc:picChg>
        <pc:picChg chg="add mod">
          <ac:chgData name="Vijay Kumar Sankaran" userId="26b68e10-945c-4517-b945-3dcb65d8e59f" providerId="ADAL" clId="{7C5A314C-9324-46F0-A18E-BC1C21A6CA95}" dt="2019-01-22T16:01:03.577" v="72" actId="1076"/>
          <ac:picMkLst>
            <pc:docMk/>
            <pc:sldMk cId="0" sldId="291"/>
            <ac:picMk id="9" creationId="{E51242A4-2089-4065-8FEA-68C9A3ECAD49}"/>
          </ac:picMkLst>
        </pc:picChg>
      </pc:sldChg>
      <pc:sldChg chg="addSp delSp modSp add del">
        <pc:chgData name="Vijay Kumar Sankaran" userId="26b68e10-945c-4517-b945-3dcb65d8e59f" providerId="ADAL" clId="{7C5A314C-9324-46F0-A18E-BC1C21A6CA95}" dt="2019-01-22T16:03:39.211" v="77" actId="2696"/>
        <pc:sldMkLst>
          <pc:docMk/>
          <pc:sldMk cId="2215151384" sldId="306"/>
        </pc:sldMkLst>
        <pc:spChg chg="del">
          <ac:chgData name="Vijay Kumar Sankaran" userId="26b68e10-945c-4517-b945-3dcb65d8e59f" providerId="ADAL" clId="{7C5A314C-9324-46F0-A18E-BC1C21A6CA95}" dt="2019-01-22T15:36:08.593" v="5" actId="2696"/>
          <ac:spMkLst>
            <pc:docMk/>
            <pc:sldMk cId="2215151384" sldId="306"/>
            <ac:spMk id="3" creationId="{E0981B2B-9E45-497F-98C0-F5542609DF93}"/>
          </ac:spMkLst>
        </pc:spChg>
        <pc:spChg chg="add del mod">
          <ac:chgData name="Vijay Kumar Sankaran" userId="26b68e10-945c-4517-b945-3dcb65d8e59f" providerId="ADAL" clId="{7C5A314C-9324-46F0-A18E-BC1C21A6CA95}" dt="2019-01-22T15:48:16.555" v="9" actId="2696"/>
          <ac:spMkLst>
            <pc:docMk/>
            <pc:sldMk cId="2215151384" sldId="306"/>
            <ac:spMk id="8" creationId="{1A39182B-3497-4B74-ABC6-18A3DAFEA3DE}"/>
          </ac:spMkLst>
        </pc:spChg>
        <pc:picChg chg="add del mod">
          <ac:chgData name="Vijay Kumar Sankaran" userId="26b68e10-945c-4517-b945-3dcb65d8e59f" providerId="ADAL" clId="{7C5A314C-9324-46F0-A18E-BC1C21A6CA95}" dt="2019-01-22T15:36:31.130" v="8" actId="478"/>
          <ac:picMkLst>
            <pc:docMk/>
            <pc:sldMk cId="2215151384" sldId="306"/>
            <ac:picMk id="6" creationId="{25F217AC-5393-441C-9DE2-E3432CECA57E}"/>
          </ac:picMkLst>
        </pc:picChg>
        <pc:picChg chg="add mod">
          <ac:chgData name="Vijay Kumar Sankaran" userId="26b68e10-945c-4517-b945-3dcb65d8e59f" providerId="ADAL" clId="{7C5A314C-9324-46F0-A18E-BC1C21A6CA95}" dt="2019-01-22T15:48:16.555" v="9" actId="2696"/>
          <ac:picMkLst>
            <pc:docMk/>
            <pc:sldMk cId="2215151384" sldId="306"/>
            <ac:picMk id="9" creationId="{DF7B8AC3-4B8F-4C2F-9A8F-68B683BBC6C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B1328AC-9EB7-4D09-9BAB-19FD361EA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49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14" y="0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2200" y="549275"/>
            <a:ext cx="48768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4720"/>
            <a:ext cx="7680960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14" y="6947747"/>
            <a:ext cx="4160520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28F4A7A-3AB1-4A42-83D7-DFD48AF9E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195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0778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1557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22435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6321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040969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49163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57357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65551" algn="l" defTabSz="81638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B31666-3439-4ABD-87EF-60EFA159145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42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52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52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8F4A7A-3AB1-4A42-83D7-DFD48AF9E1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1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1c_revBlack_rgb_powerpoint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27" y="4821042"/>
            <a:ext cx="1119188" cy="19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338339" y="4748609"/>
            <a:ext cx="8462367" cy="34627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1639" tIns="40819" rIns="81639" bIns="40819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2" y="4748609"/>
            <a:ext cx="8800703" cy="346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1639" tIns="40819" rIns="81639" bIns="40819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38138" y="2047875"/>
            <a:ext cx="8458200" cy="79534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514726"/>
            <a:ext cx="8458200" cy="685801"/>
          </a:xfrm>
          <a:ln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3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9E01-DEB6-4CA2-984A-0381F8D99A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099" name="Picture 3" descr="D:\desktop_2017\Publications\DAC 2017\sponsors_0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1" y="1354761"/>
            <a:ext cx="2250281" cy="41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5" descr="ti_logo_powerpoint_1_line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476750"/>
            <a:ext cx="1757366" cy="21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desktop_2019\Publications\DAC 2019\56dac_logo_lg_1024x5001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9" y="381001"/>
            <a:ext cx="2488698" cy="106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9" descr="cadence_logo3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6" y="4384359"/>
            <a:ext cx="839391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desktop_2019\Publications\DAC 2019\logo-2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4357013"/>
            <a:ext cx="514928" cy="36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634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10545-44FA-45D0-8C50-A8DF9B552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99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70" y="107159"/>
            <a:ext cx="2141537" cy="430172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9"/>
            <a:ext cx="6275388" cy="4301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119F-CFE9-4485-A3E0-109B7B357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56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3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401" y="4767462"/>
            <a:ext cx="1942703" cy="32742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C1AE9-6FEC-493B-8F8C-E97A5690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25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/>
            </a:lvl1pPr>
            <a:lvl2pPr marL="408194" indent="0">
              <a:buNone/>
              <a:defRPr sz="1600"/>
            </a:lvl2pPr>
            <a:lvl3pPr marL="816388" indent="0">
              <a:buNone/>
              <a:defRPr sz="1400"/>
            </a:lvl3pPr>
            <a:lvl4pPr marL="1224582" indent="0">
              <a:buNone/>
              <a:defRPr sz="1300"/>
            </a:lvl4pPr>
            <a:lvl5pPr marL="1632776" indent="0">
              <a:buNone/>
              <a:defRPr sz="1300"/>
            </a:lvl5pPr>
            <a:lvl6pPr marL="2040969" indent="0">
              <a:buNone/>
              <a:defRPr sz="1300"/>
            </a:lvl6pPr>
            <a:lvl7pPr marL="2449163" indent="0">
              <a:buNone/>
              <a:defRPr sz="1300"/>
            </a:lvl7pPr>
            <a:lvl8pPr marL="2857357" indent="0">
              <a:buNone/>
              <a:defRPr sz="1300"/>
            </a:lvl8pPr>
            <a:lvl9pPr marL="3265551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1AE9-6FEC-493B-8F8C-E97A5690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0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82" y="889399"/>
            <a:ext cx="4157663" cy="3519488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9"/>
            <a:ext cx="4157662" cy="3519488"/>
          </a:xfrm>
        </p:spPr>
        <p:txBody>
          <a:bodyPr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33564-94BE-4848-AE0B-3AC6E6003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2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TMG WIN PPT Temp16 x 9blank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7"/>
            <a:ext cx="4040188" cy="47982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94" indent="0">
              <a:buNone/>
              <a:defRPr sz="1800" b="1"/>
            </a:lvl2pPr>
            <a:lvl3pPr marL="816388" indent="0">
              <a:buNone/>
              <a:defRPr sz="1600" b="1"/>
            </a:lvl3pPr>
            <a:lvl4pPr marL="1224582" indent="0">
              <a:buNone/>
              <a:defRPr sz="1400" b="1"/>
            </a:lvl4pPr>
            <a:lvl5pPr marL="1632776" indent="0">
              <a:buNone/>
              <a:defRPr sz="1400" b="1"/>
            </a:lvl5pPr>
            <a:lvl6pPr marL="2040969" indent="0">
              <a:buNone/>
              <a:defRPr sz="1400" b="1"/>
            </a:lvl6pPr>
            <a:lvl7pPr marL="2449163" indent="0">
              <a:buNone/>
              <a:defRPr sz="1400" b="1"/>
            </a:lvl7pPr>
            <a:lvl8pPr marL="2857357" indent="0">
              <a:buNone/>
              <a:defRPr sz="1400" b="1"/>
            </a:lvl8pPr>
            <a:lvl9pPr marL="326555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3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94" indent="0">
              <a:buNone/>
              <a:defRPr sz="1800" b="1"/>
            </a:lvl2pPr>
            <a:lvl3pPr marL="816388" indent="0">
              <a:buNone/>
              <a:defRPr sz="1600" b="1"/>
            </a:lvl3pPr>
            <a:lvl4pPr marL="1224582" indent="0">
              <a:buNone/>
              <a:defRPr sz="1400" b="1"/>
            </a:lvl4pPr>
            <a:lvl5pPr marL="1632776" indent="0">
              <a:buNone/>
              <a:defRPr sz="1400" b="1"/>
            </a:lvl5pPr>
            <a:lvl6pPr marL="2040969" indent="0">
              <a:buNone/>
              <a:defRPr sz="1400" b="1"/>
            </a:lvl6pPr>
            <a:lvl7pPr marL="2449163" indent="0">
              <a:buNone/>
              <a:defRPr sz="1400" b="1"/>
            </a:lvl7pPr>
            <a:lvl8pPr marL="2857357" indent="0">
              <a:buNone/>
              <a:defRPr sz="1400" b="1"/>
            </a:lvl8pPr>
            <a:lvl9pPr marL="3265551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BD09-418B-4FD2-B201-FD6290719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72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6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79731-F9AB-45F7-91B9-CEAB647D6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9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7"/>
            <a:ext cx="3008313" cy="3518298"/>
          </a:xfrm>
        </p:spPr>
        <p:txBody>
          <a:bodyPr/>
          <a:lstStyle>
            <a:lvl1pPr marL="0" indent="0">
              <a:buNone/>
              <a:defRPr sz="1300"/>
            </a:lvl1pPr>
            <a:lvl2pPr marL="408194" indent="0">
              <a:buNone/>
              <a:defRPr sz="1100"/>
            </a:lvl2pPr>
            <a:lvl3pPr marL="816388" indent="0">
              <a:buNone/>
              <a:defRPr sz="900"/>
            </a:lvl3pPr>
            <a:lvl4pPr marL="1224582" indent="0">
              <a:buNone/>
              <a:defRPr sz="800"/>
            </a:lvl4pPr>
            <a:lvl5pPr marL="1632776" indent="0">
              <a:buNone/>
              <a:defRPr sz="800"/>
            </a:lvl5pPr>
            <a:lvl6pPr marL="2040969" indent="0">
              <a:buNone/>
              <a:defRPr sz="800"/>
            </a:lvl6pPr>
            <a:lvl7pPr marL="2449163" indent="0">
              <a:buNone/>
              <a:defRPr sz="800"/>
            </a:lvl7pPr>
            <a:lvl8pPr marL="2857357" indent="0">
              <a:buNone/>
              <a:defRPr sz="800"/>
            </a:lvl8pPr>
            <a:lvl9pPr marL="326555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D423B-F400-4649-AD98-9AAC7A0D8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572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2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94" indent="0">
              <a:buNone/>
              <a:defRPr sz="2500"/>
            </a:lvl2pPr>
            <a:lvl3pPr marL="816388" indent="0">
              <a:buNone/>
              <a:defRPr sz="2100"/>
            </a:lvl3pPr>
            <a:lvl4pPr marL="1224582" indent="0">
              <a:buNone/>
              <a:defRPr sz="1800"/>
            </a:lvl4pPr>
            <a:lvl5pPr marL="1632776" indent="0">
              <a:buNone/>
              <a:defRPr sz="1800"/>
            </a:lvl5pPr>
            <a:lvl6pPr marL="2040969" indent="0">
              <a:buNone/>
              <a:defRPr sz="1800"/>
            </a:lvl6pPr>
            <a:lvl7pPr marL="2449163" indent="0">
              <a:buNone/>
              <a:defRPr sz="1800"/>
            </a:lvl7pPr>
            <a:lvl8pPr marL="2857357" indent="0">
              <a:buNone/>
              <a:defRPr sz="1800"/>
            </a:lvl8pPr>
            <a:lvl9pPr marL="3265551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8"/>
          </a:xfrm>
        </p:spPr>
        <p:txBody>
          <a:bodyPr/>
          <a:lstStyle>
            <a:lvl1pPr marL="0" indent="0">
              <a:buNone/>
              <a:defRPr sz="1300"/>
            </a:lvl1pPr>
            <a:lvl2pPr marL="408194" indent="0">
              <a:buNone/>
              <a:defRPr sz="1100"/>
            </a:lvl2pPr>
            <a:lvl3pPr marL="816388" indent="0">
              <a:buNone/>
              <a:defRPr sz="900"/>
            </a:lvl3pPr>
            <a:lvl4pPr marL="1224582" indent="0">
              <a:buNone/>
              <a:defRPr sz="800"/>
            </a:lvl4pPr>
            <a:lvl5pPr marL="1632776" indent="0">
              <a:buNone/>
              <a:defRPr sz="800"/>
            </a:lvl5pPr>
            <a:lvl6pPr marL="2040969" indent="0">
              <a:buNone/>
              <a:defRPr sz="800"/>
            </a:lvl6pPr>
            <a:lvl7pPr marL="2449163" indent="0">
              <a:buNone/>
              <a:defRPr sz="800"/>
            </a:lvl7pPr>
            <a:lvl8pPr marL="2857357" indent="0">
              <a:buNone/>
              <a:defRPr sz="800"/>
            </a:lvl8pPr>
            <a:lvl9pPr marL="3265551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80971-1271-48FD-84EE-CE832E011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4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172" y="189509"/>
            <a:ext cx="8457406" cy="61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9" tIns="40819" rIns="81639" bIns="4081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889001"/>
            <a:ext cx="8467328" cy="352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9" tIns="40819" rIns="81639" bIns="4081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" y="4748609"/>
            <a:ext cx="8800703" cy="3462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81639" tIns="40819" rIns="81639" bIns="40819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401" y="4767462"/>
            <a:ext cx="1942703" cy="327422"/>
          </a:xfrm>
          <a:prstGeom prst="rect">
            <a:avLst/>
          </a:prstGeom>
        </p:spPr>
        <p:txBody>
          <a:bodyPr vert="horz" lIns="81639" tIns="40819" rIns="81639" bIns="408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7F61966-B7AD-412A-A09F-990B7F8AA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0" name="Picture 2" descr="D:\desktop_2019\Publications\DAC 2019\56dac_logo_lg_1024x500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01" y="4769227"/>
            <a:ext cx="701628" cy="29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207" r:id="rId1"/>
    <p:sldLayoutId id="2147485208" r:id="rId2"/>
    <p:sldLayoutId id="2147485198" r:id="rId3"/>
    <p:sldLayoutId id="2147485199" r:id="rId4"/>
    <p:sldLayoutId id="2147485200" r:id="rId5"/>
    <p:sldLayoutId id="2147485201" r:id="rId6"/>
    <p:sldLayoutId id="2147485202" r:id="rId7"/>
    <p:sldLayoutId id="2147485203" r:id="rId8"/>
    <p:sldLayoutId id="2147485204" r:id="rId9"/>
    <p:sldLayoutId id="2147485205" r:id="rId10"/>
    <p:sldLayoutId id="2147485206" r:id="rId11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5pPr>
      <a:lvl6pPr marL="408194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6pPr>
      <a:lvl7pPr marL="816388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7pPr>
      <a:lvl8pPr marL="1224582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8pPr>
      <a:lvl9pPr marL="1632776" algn="l" rtl="0" fontAlgn="base">
        <a:lnSpc>
          <a:spcPct val="85000"/>
        </a:lnSpc>
        <a:spcBef>
          <a:spcPct val="0"/>
        </a:spcBef>
        <a:spcAft>
          <a:spcPct val="0"/>
        </a:spcAft>
        <a:defRPr sz="2900" b="1">
          <a:solidFill>
            <a:srgbClr val="FF0000"/>
          </a:solidFill>
          <a:latin typeface="Arial" charset="0"/>
        </a:defRPr>
      </a:lvl9pPr>
    </p:titleStyle>
    <p:bodyStyle>
      <a:lvl1pPr marL="202406" indent="-202406" algn="l" rtl="0" eaLnBrk="0" fontAlgn="base" hangingPunct="0">
        <a:spcBef>
          <a:spcPct val="65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12961" indent="-20736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762000" indent="-146844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072555" indent="-207368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328539" indent="-153789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737659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145853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554046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2962240" indent="-154491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94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88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82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76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69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163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57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551" algn="l" defTabSz="81638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000" dirty="0"/>
              <a:t>Current Flow Modelling in HDL for Mixed-Signal Co-Simulation Analysis</a:t>
            </a:r>
            <a:endParaRPr lang="en-US" altLang="en-US" sz="30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400" dirty="0"/>
              <a:t>Lakshmanan Balasubramanian</a:t>
            </a:r>
            <a:r>
              <a:rPr lang="en-US" sz="1400" baseline="30000" dirty="0"/>
              <a:t>1</a:t>
            </a:r>
            <a:r>
              <a:rPr lang="en-US" sz="1400" dirty="0"/>
              <a:t>, Vijay Kumar Sankaran</a:t>
            </a:r>
            <a:r>
              <a:rPr lang="en-US" sz="1400" baseline="30000" dirty="0"/>
              <a:t>2</a:t>
            </a:r>
            <a:r>
              <a:rPr lang="en-US" sz="1400" dirty="0"/>
              <a:t>,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Sushmitha </a:t>
            </a:r>
            <a:r>
              <a:rPr lang="en-US" sz="1400" dirty="0"/>
              <a:t>T </a:t>
            </a:r>
            <a:r>
              <a:rPr lang="en-US" sz="1400" dirty="0" smtClean="0"/>
              <a:t>G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, Abhishek K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, Sunita Tirlapur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 </a:t>
            </a:r>
            <a:endParaRPr lang="en-US" sz="1400" baseline="30000" dirty="0"/>
          </a:p>
          <a:p>
            <a:r>
              <a:rPr lang="en-US" sz="1000" dirty="0"/>
              <a:t/>
            </a:r>
            <a:br>
              <a:rPr lang="en-US" sz="1000" dirty="0"/>
            </a:br>
            <a:r>
              <a:rPr lang="en-US" sz="1000" baseline="30000" dirty="0"/>
              <a:t>1</a:t>
            </a:r>
            <a:r>
              <a:rPr lang="en-US" sz="1000" dirty="0"/>
              <a:t>Texas Instruments (India) Pvt. Ltd.	</a:t>
            </a:r>
            <a:r>
              <a:rPr lang="en-US" sz="1000" baseline="30000" dirty="0" smtClean="0"/>
              <a:t>2</a:t>
            </a:r>
            <a:r>
              <a:rPr lang="en-US" sz="1000" dirty="0" smtClean="0"/>
              <a:t>Cadence </a:t>
            </a:r>
            <a:r>
              <a:rPr lang="en-US" sz="1000" dirty="0"/>
              <a:t>Design Systems (I) Pvt. Ltd.	</a:t>
            </a:r>
            <a:r>
              <a:rPr lang="en-US" sz="1000" baseline="30000" dirty="0" smtClean="0"/>
              <a:t>3</a:t>
            </a:r>
            <a:r>
              <a:rPr lang="en-US" sz="1000" dirty="0" smtClean="0"/>
              <a:t>KarMic </a:t>
            </a:r>
            <a:r>
              <a:rPr lang="en-US" sz="1000" dirty="0"/>
              <a:t>Design Private </a:t>
            </a:r>
            <a:r>
              <a:rPr lang="en-US" sz="1000" dirty="0" smtClean="0"/>
              <a:t>Limited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1312" indent="-285750"/>
            <a:r>
              <a:rPr lang="en-IN" sz="2000" b="1" dirty="0" smtClean="0"/>
              <a:t>Manual: Identify the dynamic mode control</a:t>
            </a:r>
          </a:p>
          <a:p>
            <a:pPr marL="55562" indent="0">
              <a:buNone/>
            </a:pPr>
            <a:r>
              <a:rPr lang="en-IN" sz="1900" i="1" dirty="0" smtClean="0">
                <a:solidFill>
                  <a:srgbClr val="7030A0"/>
                </a:solidFill>
              </a:rPr>
              <a:t>module </a:t>
            </a:r>
            <a:r>
              <a:rPr lang="en-IN" sz="1900" i="1" dirty="0">
                <a:solidFill>
                  <a:srgbClr val="7030A0"/>
                </a:solidFill>
              </a:rPr>
              <a:t>ATB ( out)</a:t>
            </a:r>
          </a:p>
          <a:p>
            <a:pPr marL="55562" indent="0">
              <a:buNone/>
            </a:pPr>
            <a:r>
              <a:rPr lang="en-IN" sz="1900" i="1" dirty="0">
                <a:solidFill>
                  <a:srgbClr val="7030A0"/>
                </a:solidFill>
              </a:rPr>
              <a:t>…</a:t>
            </a:r>
          </a:p>
          <a:p>
            <a:pPr marL="55562" indent="0">
              <a:buNone/>
            </a:pPr>
            <a:r>
              <a:rPr lang="en-IN" sz="1900" i="1" dirty="0">
                <a:solidFill>
                  <a:srgbClr val="7030A0"/>
                </a:solidFill>
              </a:rPr>
              <a:t>output out; </a:t>
            </a:r>
            <a:r>
              <a:rPr lang="en-IN" sz="1900" i="1" dirty="0" err="1">
                <a:solidFill>
                  <a:srgbClr val="7030A0"/>
                </a:solidFill>
              </a:rPr>
              <a:t>wreal</a:t>
            </a:r>
            <a:r>
              <a:rPr lang="en-IN" sz="1900" i="1" dirty="0">
                <a:solidFill>
                  <a:srgbClr val="7030A0"/>
                </a:solidFill>
              </a:rPr>
              <a:t> out; </a:t>
            </a:r>
            <a:r>
              <a:rPr lang="en-IN" sz="1900" i="1" dirty="0" smtClean="0">
                <a:solidFill>
                  <a:srgbClr val="7030A0"/>
                </a:solidFill>
              </a:rPr>
              <a:t>//  Controlled by </a:t>
            </a:r>
            <a:r>
              <a:rPr lang="en-IN" sz="1900" b="1" i="1" dirty="0" smtClean="0">
                <a:solidFill>
                  <a:srgbClr val="7030A0"/>
                </a:solidFill>
              </a:rPr>
              <a:t>ctrl_sig</a:t>
            </a:r>
            <a:endParaRPr lang="en-IN" sz="1900" b="1" i="1" dirty="0">
              <a:solidFill>
                <a:srgbClr val="7030A0"/>
              </a:solidFill>
            </a:endParaRPr>
          </a:p>
          <a:p>
            <a:pPr marL="55562" indent="0">
              <a:buNone/>
            </a:pPr>
            <a:r>
              <a:rPr lang="en-IN" sz="1900" i="1" dirty="0">
                <a:solidFill>
                  <a:srgbClr val="7030A0"/>
                </a:solidFill>
              </a:rPr>
              <a:t>...</a:t>
            </a:r>
          </a:p>
          <a:p>
            <a:pPr marL="55562" indent="0">
              <a:buNone/>
            </a:pPr>
            <a:r>
              <a:rPr lang="en-IN" sz="1900" b="1" i="1" dirty="0">
                <a:solidFill>
                  <a:srgbClr val="7030A0"/>
                </a:solidFill>
              </a:rPr>
              <a:t>ctrl_sig </a:t>
            </a:r>
            <a:r>
              <a:rPr lang="en-IN" sz="1900" i="1" dirty="0">
                <a:solidFill>
                  <a:srgbClr val="7030A0"/>
                </a:solidFill>
              </a:rPr>
              <a:t>= !C &amp; D;</a:t>
            </a:r>
          </a:p>
          <a:p>
            <a:pPr marL="55562" indent="0">
              <a:buNone/>
            </a:pPr>
            <a:r>
              <a:rPr lang="en-IN" sz="1900" i="1" dirty="0">
                <a:solidFill>
                  <a:srgbClr val="7030A0"/>
                </a:solidFill>
              </a:rPr>
              <a:t>…</a:t>
            </a:r>
          </a:p>
          <a:p>
            <a:pPr marL="55562" indent="0">
              <a:buNone/>
            </a:pPr>
            <a:r>
              <a:rPr lang="en-IN" sz="1900" i="1" dirty="0" err="1" smtClean="0">
                <a:solidFill>
                  <a:srgbClr val="7030A0"/>
                </a:solidFill>
              </a:rPr>
              <a:t>endmodule</a:t>
            </a:r>
            <a:endParaRPr lang="en-IN" sz="1900" dirty="0"/>
          </a:p>
          <a:p>
            <a:pPr marL="341312" indent="-285750"/>
            <a:r>
              <a:rPr lang="en-IN" sz="2000" b="1" dirty="0" smtClean="0"/>
              <a:t>Semi-automated</a:t>
            </a:r>
            <a:r>
              <a:rPr lang="en-IN" sz="2000" b="1" dirty="0"/>
              <a:t>: </a:t>
            </a:r>
            <a:r>
              <a:rPr lang="en-IN" sz="2000" b="1" dirty="0" smtClean="0"/>
              <a:t>Use the following TCL command-set to </a:t>
            </a:r>
            <a:r>
              <a:rPr lang="en-IN" sz="2000" b="1" dirty="0"/>
              <a:t>control the </a:t>
            </a:r>
            <a:r>
              <a:rPr lang="en-IN" sz="2000" b="1" dirty="0" smtClean="0"/>
              <a:t>mode dynamically</a:t>
            </a:r>
          </a:p>
          <a:p>
            <a:pPr marL="55562" indent="0">
              <a:buNone/>
            </a:pPr>
            <a:r>
              <a:rPr lang="en-IN" sz="1900" i="1" dirty="0" smtClean="0">
                <a:solidFill>
                  <a:srgbClr val="7030A0"/>
                </a:solidFill>
              </a:rPr>
              <a:t>stop </a:t>
            </a:r>
            <a:r>
              <a:rPr lang="en-IN" sz="1900" i="1" dirty="0">
                <a:solidFill>
                  <a:srgbClr val="7030A0"/>
                </a:solidFill>
              </a:rPr>
              <a:t>-create -object </a:t>
            </a:r>
            <a:r>
              <a:rPr lang="en-IN" sz="1900" i="1" dirty="0" err="1">
                <a:solidFill>
                  <a:srgbClr val="7030A0"/>
                </a:solidFill>
              </a:rPr>
              <a:t>top.atb.ctrl_sig</a:t>
            </a:r>
            <a:r>
              <a:rPr lang="en-IN" sz="1900" i="1" dirty="0">
                <a:solidFill>
                  <a:srgbClr val="7030A0"/>
                </a:solidFill>
              </a:rPr>
              <a:t> -execute {force top.e2r_dyn_vi__R2E_local__electrical.currentmode_sig [value </a:t>
            </a:r>
            <a:r>
              <a:rPr lang="en-IN" sz="1900" i="1" dirty="0" err="1">
                <a:solidFill>
                  <a:srgbClr val="7030A0"/>
                </a:solidFill>
              </a:rPr>
              <a:t>top.atb.ctrl_sig</a:t>
            </a:r>
            <a:r>
              <a:rPr lang="en-IN" sz="1900" i="1" dirty="0">
                <a:solidFill>
                  <a:srgbClr val="7030A0"/>
                </a:solidFill>
              </a:rPr>
              <a:t>]} –</a:t>
            </a:r>
            <a:r>
              <a:rPr lang="en-IN" sz="1900" i="1" dirty="0" smtClean="0">
                <a:solidFill>
                  <a:srgbClr val="7030A0"/>
                </a:solidFill>
              </a:rPr>
              <a:t>continue</a:t>
            </a:r>
            <a:endParaRPr lang="en-IN" dirty="0" smtClean="0"/>
          </a:p>
          <a:p>
            <a:pPr lvl="2"/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Methodology</a:t>
            </a:r>
            <a:br>
              <a:rPr lang="en-US" altLang="en-US" dirty="0"/>
            </a:br>
            <a:r>
              <a:rPr lang="en-US" altLang="en-US" dirty="0">
                <a:solidFill>
                  <a:srgbClr val="3333CC"/>
                </a:solidFill>
              </a:rPr>
              <a:t>Dynamic </a:t>
            </a:r>
            <a:r>
              <a:rPr lang="en-US" altLang="en-US" dirty="0" smtClean="0">
                <a:solidFill>
                  <a:srgbClr val="3333CC"/>
                </a:solidFill>
              </a:rPr>
              <a:t>V &amp; I Handling Prototype</a:t>
            </a: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3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2345"/>
            <a:ext cx="4373370" cy="18638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442" y="1622345"/>
            <a:ext cx="4678557" cy="1863806"/>
          </a:xfrm>
          <a:prstGeom prst="rect">
            <a:avLst/>
          </a:prstGeom>
        </p:spPr>
      </p:pic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dirty="0" smtClean="0"/>
              <a:t>Targeted </a:t>
            </a:r>
            <a:r>
              <a:rPr lang="en-US" altLang="en-US" dirty="0"/>
              <a:t>DMS &amp; AMS co-simulation test cases developed on which the proposed methods applied and validated </a:t>
            </a:r>
            <a:r>
              <a:rPr lang="en-US" altLang="en-US" dirty="0">
                <a:solidFill>
                  <a:srgbClr val="3333CC"/>
                </a:solidFill>
                <a:sym typeface="Wingdings" panose="05000000000000000000" pitchFamily="2" charset="2"/>
              </a:rPr>
              <a:t> Event driven digital s</a:t>
            </a:r>
            <a:r>
              <a:rPr lang="en-US" altLang="en-US" dirty="0">
                <a:solidFill>
                  <a:srgbClr val="3333CC"/>
                </a:solidFill>
              </a:rPr>
              <a:t>imulation showing mode switch on a given signal interface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r>
              <a:rPr lang="en-US" altLang="en-US" dirty="0" smtClean="0"/>
              <a:t>Being </a:t>
            </a:r>
            <a:r>
              <a:rPr lang="en-US" altLang="en-US" dirty="0"/>
              <a:t>applied in mixed-signal SoC development, for design and integration verification</a:t>
            </a:r>
          </a:p>
          <a:p>
            <a:r>
              <a:rPr lang="en-US" altLang="en-US" dirty="0"/>
              <a:t>Results in significant improvement in design &amp; integration verification cycle-time for AMS contents involving current reference &amp; ATB paths (100x)</a:t>
            </a:r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 smtClean="0"/>
              <a:t>Evidence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603444" y="1428651"/>
            <a:ext cx="4235757" cy="2133699"/>
            <a:chOff x="1660694" y="1428651"/>
            <a:chExt cx="4569686" cy="2133699"/>
          </a:xfrm>
        </p:grpSpPr>
        <p:sp>
          <p:nvSpPr>
            <p:cNvPr id="10" name="Oval 9"/>
            <p:cNvSpPr/>
            <p:nvPr/>
          </p:nvSpPr>
          <p:spPr>
            <a:xfrm>
              <a:off x="5832524" y="1856312"/>
              <a:ext cx="239244" cy="170603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150" tIns="28575" rIns="57150" bIns="28575" rtlCol="0" anchor="ctr"/>
            <a:lstStyle/>
            <a:p>
              <a:pPr algn="ctr"/>
              <a:endParaRPr lang="en-IN"/>
            </a:p>
          </p:txBody>
        </p:sp>
        <p:sp>
          <p:nvSpPr>
            <p:cNvPr id="4" name="Oval 3"/>
            <p:cNvSpPr/>
            <p:nvPr/>
          </p:nvSpPr>
          <p:spPr>
            <a:xfrm>
              <a:off x="3924748" y="1821899"/>
              <a:ext cx="288197" cy="174045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150" tIns="28575" rIns="57150" bIns="28575" rtlCol="0" anchor="ctr"/>
            <a:lstStyle/>
            <a:p>
              <a:pPr algn="ctr"/>
              <a:endParaRPr lang="en-IN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065060" y="1428651"/>
              <a:ext cx="1274552" cy="211596"/>
            </a:xfrm>
            <a:prstGeom prst="rect">
              <a:avLst/>
            </a:prstGeom>
            <a:noFill/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1000" dirty="0">
                  <a:solidFill>
                    <a:srgbClr val="FF0000"/>
                  </a:solidFill>
                </a:rPr>
                <a:t>Mode </a:t>
              </a:r>
              <a:r>
                <a:rPr lang="en-IN" sz="1000" dirty="0" smtClean="0">
                  <a:solidFill>
                    <a:srgbClr val="FF0000"/>
                  </a:solidFill>
                </a:rPr>
                <a:t>switch: V </a:t>
              </a:r>
              <a:r>
                <a:rPr lang="en-IN" sz="1000" dirty="0">
                  <a:solidFill>
                    <a:srgbClr val="FF0000"/>
                  </a:solidFill>
                </a:rPr>
                <a:t>to I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55831" y="1428750"/>
              <a:ext cx="1274549" cy="211596"/>
            </a:xfrm>
            <a:prstGeom prst="rect">
              <a:avLst/>
            </a:prstGeom>
            <a:noFill/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1000" dirty="0" smtClean="0">
                  <a:solidFill>
                    <a:srgbClr val="FF0000"/>
                  </a:solidFill>
                </a:rPr>
                <a:t>Mode switch:  I </a:t>
              </a:r>
              <a:r>
                <a:rPr lang="en-IN" sz="1000" dirty="0">
                  <a:solidFill>
                    <a:srgbClr val="FF0000"/>
                  </a:solidFill>
                </a:rPr>
                <a:t>to V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685066" y="2156204"/>
              <a:ext cx="461665" cy="19620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900" dirty="0">
                  <a:solidFill>
                    <a:srgbClr val="FFFF00"/>
                  </a:solidFill>
                </a:rPr>
                <a:t>ctrl_sig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60791" y="2756542"/>
              <a:ext cx="173124" cy="19620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900" dirty="0">
                  <a:solidFill>
                    <a:srgbClr val="FFFF00"/>
                  </a:solidFill>
                </a:rPr>
                <a:t>p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07887" y="3102708"/>
              <a:ext cx="500137" cy="19620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900" dirty="0">
                  <a:solidFill>
                    <a:srgbClr val="FFFF00"/>
                  </a:solidFill>
                </a:rPr>
                <a:t>p_$flow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60694" y="2348561"/>
              <a:ext cx="641201" cy="19620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lIns="57150" tIns="28575" rIns="57150" bIns="28575" rtlCol="0">
              <a:spAutoFit/>
            </a:bodyPr>
            <a:lstStyle/>
            <a:p>
              <a:r>
                <a:rPr lang="en-IN" sz="900" dirty="0">
                  <a:solidFill>
                    <a:srgbClr val="FFFF00"/>
                  </a:solidFill>
                </a:rPr>
                <a:t>r2e_dyn_vi</a:t>
              </a:r>
            </a:p>
          </p:txBody>
        </p:sp>
      </p:grpSp>
      <p:sp>
        <p:nvSpPr>
          <p:cNvPr id="19" name="Oval 18"/>
          <p:cNvSpPr/>
          <p:nvPr/>
        </p:nvSpPr>
        <p:spPr>
          <a:xfrm>
            <a:off x="1658880" y="1799967"/>
            <a:ext cx="440184" cy="168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IN"/>
          </a:p>
        </p:txBody>
      </p:sp>
      <p:sp>
        <p:nvSpPr>
          <p:cNvPr id="20" name="TextBox 19"/>
          <p:cNvSpPr txBox="1"/>
          <p:nvPr/>
        </p:nvSpPr>
        <p:spPr>
          <a:xfrm>
            <a:off x="1517532" y="1632204"/>
            <a:ext cx="997068" cy="211596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000" dirty="0" smtClean="0">
                <a:solidFill>
                  <a:srgbClr val="FFFF00"/>
                </a:solidFill>
              </a:rPr>
              <a:t>In voltage Mode </a:t>
            </a:r>
            <a:endParaRPr lang="en-IN" sz="10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6963" y="2120754"/>
            <a:ext cx="411170" cy="196208"/>
          </a:xfrm>
          <a:prstGeom prst="rect">
            <a:avLst/>
          </a:prstGeom>
          <a:solidFill>
            <a:schemeClr val="tx1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900" dirty="0">
                <a:solidFill>
                  <a:srgbClr val="FFFF00"/>
                </a:solidFill>
              </a:rPr>
              <a:t>ctrl_sig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6811" y="2756542"/>
            <a:ext cx="154189" cy="196208"/>
          </a:xfrm>
          <a:prstGeom prst="rect">
            <a:avLst/>
          </a:prstGeom>
          <a:solidFill>
            <a:schemeClr val="tx1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900" dirty="0">
                <a:solidFill>
                  <a:srgbClr val="FFFF00"/>
                </a:solidFill>
              </a:rPr>
              <a:t>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52400" y="3137542"/>
            <a:ext cx="445435" cy="196208"/>
          </a:xfrm>
          <a:prstGeom prst="rect">
            <a:avLst/>
          </a:prstGeom>
          <a:solidFill>
            <a:schemeClr val="tx1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900" dirty="0">
                <a:solidFill>
                  <a:srgbClr val="FFFF00"/>
                </a:solidFill>
              </a:rPr>
              <a:t>p_$flow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2400" y="2352412"/>
            <a:ext cx="571070" cy="196208"/>
          </a:xfrm>
          <a:prstGeom prst="rect">
            <a:avLst/>
          </a:prstGeom>
          <a:solidFill>
            <a:schemeClr val="tx1"/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900" dirty="0">
                <a:solidFill>
                  <a:srgbClr val="FFFF00"/>
                </a:solidFill>
              </a:rPr>
              <a:t>r2e_dyn_vi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26292" y="1674354"/>
            <a:ext cx="984244" cy="211596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000" dirty="0" smtClean="0">
                <a:solidFill>
                  <a:srgbClr val="FFFF00"/>
                </a:solidFill>
              </a:rPr>
              <a:t>In </a:t>
            </a:r>
            <a:r>
              <a:rPr lang="en-IN" sz="1000" dirty="0" smtClean="0">
                <a:solidFill>
                  <a:srgbClr val="FFFF00"/>
                </a:solidFill>
              </a:rPr>
              <a:t>current Mode </a:t>
            </a:r>
            <a:endParaRPr lang="en-IN" sz="1000" dirty="0">
              <a:solidFill>
                <a:srgbClr val="FFFF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315200" y="1843800"/>
            <a:ext cx="152400" cy="11835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704976" y="1809750"/>
            <a:ext cx="152400" cy="118350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dirty="0" smtClean="0"/>
              <a:t>Developed </a:t>
            </a:r>
            <a:r>
              <a:rPr lang="en-US" altLang="en-US" dirty="0"/>
              <a:t>a flow direction convention and modelling method for RN models</a:t>
            </a:r>
          </a:p>
          <a:p>
            <a:pPr lvl="1"/>
            <a:r>
              <a:rPr lang="en-US" altLang="en-US" dirty="0"/>
              <a:t>To be consistent, </a:t>
            </a:r>
            <a:r>
              <a:rPr lang="en-US" altLang="en-US" dirty="0" err="1"/>
              <a:t>composable</a:t>
            </a:r>
            <a:r>
              <a:rPr lang="en-US" altLang="en-US" dirty="0"/>
              <a:t> and in-place replaceable with implementation and SPICE simulation models</a:t>
            </a:r>
          </a:p>
          <a:p>
            <a:r>
              <a:rPr lang="en-US" altLang="en-US" dirty="0"/>
              <a:t>Developed a method for controlled dynamic handling of potential (voltage) &amp; flow (current) in a given path</a:t>
            </a:r>
          </a:p>
          <a:p>
            <a:pPr lvl="1"/>
            <a:r>
              <a:rPr lang="en-US" altLang="en-US" dirty="0"/>
              <a:t>Semi-automated Prototype built and </a:t>
            </a:r>
            <a:r>
              <a:rPr lang="en-US" altLang="en-US" dirty="0" smtClean="0"/>
              <a:t>validated</a:t>
            </a:r>
          </a:p>
          <a:p>
            <a:pPr marL="0" indent="0">
              <a:buNone/>
            </a:pPr>
            <a:r>
              <a:rPr lang="en-US" altLang="en-US" b="1" u="sng" dirty="0" smtClean="0"/>
              <a:t>Limitations </a:t>
            </a:r>
            <a:r>
              <a:rPr lang="en-US" altLang="en-US" b="1" u="sng" dirty="0"/>
              <a:t>&amp; Future scope</a:t>
            </a:r>
          </a:p>
          <a:p>
            <a:r>
              <a:rPr lang="en-US" altLang="en-US" dirty="0"/>
              <a:t>Applicability and extension for bidirectional interfaces and multiple driver scenarios under study</a:t>
            </a:r>
          </a:p>
          <a:p>
            <a:r>
              <a:rPr lang="en-US" altLang="en-US" dirty="0"/>
              <a:t>Complete automation of controlled dynamism based on the prototyped method is underway</a:t>
            </a:r>
          </a:p>
          <a:p>
            <a:r>
              <a:rPr lang="en-US" altLang="en-US" dirty="0"/>
              <a:t>Full dynamism is not possible with scalar RN models</a:t>
            </a:r>
          </a:p>
          <a:p>
            <a:r>
              <a:rPr lang="en-US" altLang="en-US" dirty="0"/>
              <a:t>Possible extension to VAMS standard &amp; interception to proposed SV-AMS </a:t>
            </a:r>
            <a:r>
              <a:rPr lang="en-US" altLang="en-US" dirty="0" smtClean="0"/>
              <a:t>standard</a:t>
            </a:r>
            <a:endParaRPr lang="en-US" altLang="en-US" dirty="0"/>
          </a:p>
        </p:txBody>
      </p:sp>
      <p:sp>
        <p:nvSpPr>
          <p:cNvPr id="1536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altLang="en-US" dirty="0" smtClean="0"/>
              <a:t>Summary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92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b="1" dirty="0" smtClean="0"/>
              <a:t>Setu </a:t>
            </a:r>
            <a:r>
              <a:rPr lang="en-IN" b="1" dirty="0"/>
              <a:t>Kumar, Ryan Smith, </a:t>
            </a:r>
            <a:r>
              <a:rPr lang="en-IN" b="1" dirty="0" smtClean="0"/>
              <a:t>Alvaro Caicedo, Tobias </a:t>
            </a:r>
            <a:r>
              <a:rPr lang="en-IN" b="1" dirty="0"/>
              <a:t>Edstrom, </a:t>
            </a:r>
            <a:r>
              <a:rPr lang="en-IN" b="1" dirty="0" smtClean="0"/>
              <a:t>and Hagen Graf </a:t>
            </a:r>
            <a:r>
              <a:rPr lang="en-IN" dirty="0" smtClean="0"/>
              <a:t>of </a:t>
            </a:r>
            <a:r>
              <a:rPr lang="en-IN" dirty="0" smtClean="0">
                <a:solidFill>
                  <a:srgbClr val="0000FF"/>
                </a:solidFill>
              </a:rPr>
              <a:t>Texas Instruments</a:t>
            </a:r>
            <a:r>
              <a:rPr lang="en-IN" dirty="0" smtClean="0"/>
              <a:t> </a:t>
            </a:r>
            <a:r>
              <a:rPr lang="en-IN" dirty="0"/>
              <a:t>for their hands-on application of </a:t>
            </a:r>
            <a:r>
              <a:rPr lang="en-IN" dirty="0" smtClean="0"/>
              <a:t>the current mode handling in behavioural models</a:t>
            </a:r>
            <a:endParaRPr lang="en-IN" dirty="0"/>
          </a:p>
          <a:p>
            <a:r>
              <a:rPr lang="en-IN" b="1" dirty="0" err="1"/>
              <a:t>Jagdish</a:t>
            </a:r>
            <a:r>
              <a:rPr lang="en-IN" b="1" dirty="0"/>
              <a:t> C Rao, </a:t>
            </a:r>
            <a:r>
              <a:rPr lang="en-IN" b="1" dirty="0" smtClean="0"/>
              <a:t>Ajith </a:t>
            </a:r>
            <a:r>
              <a:rPr lang="en-IN" b="1" dirty="0"/>
              <a:t>Subramonia, </a:t>
            </a:r>
            <a:r>
              <a:rPr lang="en-IN" b="1" dirty="0" smtClean="0"/>
              <a:t>and Sunil Kelahatti </a:t>
            </a:r>
            <a:r>
              <a:rPr lang="en-IN" dirty="0"/>
              <a:t>of </a:t>
            </a:r>
            <a:r>
              <a:rPr lang="en-IN" dirty="0">
                <a:solidFill>
                  <a:srgbClr val="0000FF"/>
                </a:solidFill>
              </a:rPr>
              <a:t>Texas Instruments, India </a:t>
            </a:r>
            <a:r>
              <a:rPr lang="en-IN" dirty="0"/>
              <a:t>for their motivation, encouragement and consistent support to transcend the unknown</a:t>
            </a:r>
          </a:p>
          <a:p>
            <a:r>
              <a:rPr lang="en-IN" b="1" dirty="0" smtClean="0"/>
              <a:t>Qingyu Lin, Junwei Hou, </a:t>
            </a:r>
            <a:r>
              <a:rPr lang="en-IN" b="1" dirty="0"/>
              <a:t>Yanfei </a:t>
            </a:r>
            <a:r>
              <a:rPr lang="en-IN" b="1" dirty="0" smtClean="0"/>
              <a:t>Shen, Amit Mangla, and Vishwajeet V Betai </a:t>
            </a:r>
            <a:r>
              <a:rPr lang="en-IN" dirty="0" smtClean="0"/>
              <a:t>of </a:t>
            </a:r>
            <a:r>
              <a:rPr lang="en-IN" dirty="0" smtClean="0">
                <a:solidFill>
                  <a:srgbClr val="0000FF"/>
                </a:solidFill>
              </a:rPr>
              <a:t>Cadence Design Systems</a:t>
            </a:r>
            <a:r>
              <a:rPr lang="en-IN" dirty="0" smtClean="0"/>
              <a:t> for their collaboration on several tool, flow and methodology aspects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Acknowledgements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C1AE9-6FEC-493B-8F8C-E97A5690EA0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3375" y="889001"/>
            <a:ext cx="8467328" cy="389254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Verilog-AMS </a:t>
            </a:r>
            <a:r>
              <a:rPr lang="en-US" i="1" dirty="0" err="1"/>
              <a:t>wreal</a:t>
            </a:r>
            <a:r>
              <a:rPr lang="en-US" dirty="0"/>
              <a:t> data type enables real numbered modelling of quantities (also VHDL &amp; System Verilog </a:t>
            </a:r>
            <a:r>
              <a:rPr lang="en-US" i="1" dirty="0"/>
              <a:t>real</a:t>
            </a:r>
            <a:r>
              <a:rPr lang="en-US" dirty="0"/>
              <a:t>)</a:t>
            </a:r>
          </a:p>
          <a:p>
            <a:r>
              <a:rPr lang="en-US" dirty="0"/>
              <a:t>Existing modelling methods and associated connect modules (CM) or interface elements (IE) used for widely available digital and analog </a:t>
            </a:r>
            <a:r>
              <a:rPr lang="en-US" dirty="0" smtClean="0"/>
              <a:t>mixed-signal </a:t>
            </a:r>
            <a:r>
              <a:rPr lang="en-US" dirty="0"/>
              <a:t>(DMS &amp; AMS) co-simulation solutions </a:t>
            </a:r>
            <a:r>
              <a:rPr lang="en-US" dirty="0" smtClean="0"/>
              <a:t>are </a:t>
            </a:r>
            <a:r>
              <a:rPr lang="en-US" b="1" dirty="0"/>
              <a:t>primarily dealing with modelling of “potential” or “voltage”</a:t>
            </a:r>
            <a:r>
              <a:rPr lang="en-US" dirty="0"/>
              <a:t> and equivalent quantities that are consistent across </a:t>
            </a:r>
            <a:r>
              <a:rPr lang="en-US" dirty="0" smtClean="0"/>
              <a:t>simulators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Not suitable </a:t>
            </a:r>
            <a:r>
              <a:rPr lang="en-US" b="1" dirty="0">
                <a:solidFill>
                  <a:srgbClr val="FF0000"/>
                </a:solidFill>
              </a:rPr>
              <a:t>for “flow” or “current” </a:t>
            </a:r>
            <a:r>
              <a:rPr lang="en-US" dirty="0"/>
              <a:t>and equivalent quantities</a:t>
            </a:r>
          </a:p>
          <a:p>
            <a:r>
              <a:rPr lang="en-IN" dirty="0" smtClean="0"/>
              <a:t>CM at mixed-signal simulation boundary of interest are E2R &amp; R2E </a:t>
            </a:r>
            <a:br>
              <a:rPr lang="en-IN" dirty="0" smtClean="0"/>
            </a:br>
            <a:r>
              <a:rPr lang="en-IN" dirty="0" smtClean="0"/>
              <a:t/>
            </a:r>
            <a:br>
              <a:rPr lang="en-IN" dirty="0" smtClean="0"/>
            </a:br>
            <a:r>
              <a:rPr lang="en-IN" dirty="0" smtClean="0"/>
              <a:t>When </a:t>
            </a:r>
            <a:r>
              <a:rPr lang="en-IN" dirty="0"/>
              <a:t>only voltage / potential </a:t>
            </a:r>
            <a:r>
              <a:rPr lang="en-IN" dirty="0" smtClean="0"/>
              <a:t>are considered</a:t>
            </a:r>
            <a:r>
              <a:rPr lang="en-IN" dirty="0"/>
              <a:t>, they are just </a:t>
            </a:r>
            <a:r>
              <a:rPr lang="en-IN" b="1" dirty="0"/>
              <a:t>number converters</a:t>
            </a:r>
            <a:r>
              <a:rPr lang="en-IN" dirty="0"/>
              <a:t> </a:t>
            </a:r>
            <a:r>
              <a:rPr lang="en-IN" dirty="0">
                <a:sym typeface="Wingdings" panose="05000000000000000000" pitchFamily="2" charset="2"/>
              </a:rPr>
              <a:t> Most commercial simulators treat it the same for both voltage and current modes</a:t>
            </a:r>
          </a:p>
          <a:p>
            <a:r>
              <a:rPr lang="en-IN" dirty="0">
                <a:sym typeface="Wingdings" panose="05000000000000000000" pitchFamily="2" charset="2"/>
              </a:rPr>
              <a:t>Current </a:t>
            </a:r>
            <a:r>
              <a:rPr lang="en-IN" b="1" dirty="0">
                <a:sym typeface="Wingdings" panose="05000000000000000000" pitchFamily="2" charset="2"/>
              </a:rPr>
              <a:t>direction changes</a:t>
            </a:r>
            <a:r>
              <a:rPr lang="en-IN" dirty="0">
                <a:sym typeface="Wingdings" panose="05000000000000000000" pitchFamily="2" charset="2"/>
              </a:rPr>
              <a:t> across hierarchical </a:t>
            </a:r>
            <a:r>
              <a:rPr lang="en-IN" dirty="0" smtClean="0">
                <a:sym typeface="Wingdings" panose="05000000000000000000" pitchFamily="2" charset="2"/>
              </a:rPr>
              <a:t>boundary  Event </a:t>
            </a:r>
            <a:r>
              <a:rPr lang="en-IN" dirty="0">
                <a:sym typeface="Wingdings" panose="05000000000000000000" pitchFamily="2" charset="2"/>
              </a:rPr>
              <a:t>driven simulators cannot automatically handle this</a:t>
            </a:r>
          </a:p>
          <a:p>
            <a:r>
              <a:rPr lang="en-US" dirty="0"/>
              <a:t>When “flow” or “current” or equivalent quantities are modelled similar to “potential” modelling methods, the models are </a:t>
            </a:r>
            <a:r>
              <a:rPr lang="en-US" b="1" dirty="0">
                <a:solidFill>
                  <a:srgbClr val="FF0000"/>
                </a:solidFill>
              </a:rPr>
              <a:t>not directly </a:t>
            </a:r>
            <a:r>
              <a:rPr lang="en-US" b="1" dirty="0" err="1">
                <a:solidFill>
                  <a:srgbClr val="FF0000"/>
                </a:solidFill>
              </a:rPr>
              <a:t>composable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with “electrical” or equivalent “lower level abstraction” analysis tools like SPICE or </a:t>
            </a:r>
            <a:r>
              <a:rPr lang="en-US" dirty="0"/>
              <a:t>S</a:t>
            </a:r>
            <a:r>
              <a:rPr lang="en-US" dirty="0" smtClean="0"/>
              <a:t>pectre </a:t>
            </a:r>
            <a:r>
              <a:rPr lang="en-US" dirty="0"/>
              <a:t>circuit simulators</a:t>
            </a:r>
          </a:p>
          <a:p>
            <a:r>
              <a:rPr lang="en-US" dirty="0"/>
              <a:t>Only </a:t>
            </a:r>
            <a:r>
              <a:rPr lang="en-US" dirty="0" smtClean="0"/>
              <a:t>means </a:t>
            </a:r>
            <a:r>
              <a:rPr lang="en-US" dirty="0"/>
              <a:t>to </a:t>
            </a:r>
            <a:r>
              <a:rPr lang="en-US" dirty="0" err="1"/>
              <a:t>analyse</a:t>
            </a:r>
            <a:r>
              <a:rPr lang="en-US" dirty="0"/>
              <a:t> right current flow is to keep both the current source and load </a:t>
            </a:r>
            <a:r>
              <a:rPr lang="en-US" dirty="0" smtClean="0"/>
              <a:t>sides in </a:t>
            </a:r>
            <a:r>
              <a:rPr lang="en-US" dirty="0"/>
              <a:t>SPICE partition of AMS co-simulation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Computational cost is </a:t>
            </a:r>
            <a:r>
              <a:rPr lang="en-US" b="1" dirty="0" smtClean="0">
                <a:solidFill>
                  <a:srgbClr val="FF0000"/>
                </a:solidFill>
              </a:rPr>
              <a:t>huge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smtClean="0"/>
              <a:t>Dynamic </a:t>
            </a:r>
            <a:r>
              <a:rPr lang="en-US" dirty="0"/>
              <a:t>handling of currents and voltages is also not </a:t>
            </a:r>
            <a:r>
              <a:rPr lang="en-US" dirty="0" smtClean="0"/>
              <a:t>possible</a:t>
            </a:r>
            <a:endParaRPr lang="en-US" dirty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Motivation &amp; Problem </a:t>
            </a:r>
            <a:r>
              <a:rPr lang="en-US" altLang="en-US" dirty="0" smtClean="0"/>
              <a:t>Statement </a:t>
            </a:r>
            <a:r>
              <a:rPr lang="en-US" altLang="en-US" baseline="-25000" dirty="0" smtClean="0"/>
              <a:t>(1/2)</a:t>
            </a:r>
            <a:endParaRPr lang="en-US" altLang="en-US" baseline="-25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Content Placeholder 921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Proposed </a:t>
            </a:r>
            <a:r>
              <a:rPr lang="en-US" dirty="0"/>
              <a:t>herein is the only method that </a:t>
            </a:r>
            <a:r>
              <a:rPr lang="en-US" b="1" dirty="0">
                <a:solidFill>
                  <a:srgbClr val="3333CC"/>
                </a:solidFill>
              </a:rPr>
              <a:t>enables a correct “flow” or “current” modelling in real number </a:t>
            </a:r>
            <a:r>
              <a:rPr lang="en-US" dirty="0"/>
              <a:t>that is </a:t>
            </a:r>
            <a:r>
              <a:rPr lang="en-US" b="1" dirty="0">
                <a:solidFill>
                  <a:srgbClr val="3333CC"/>
                </a:solidFill>
              </a:rPr>
              <a:t>consistent</a:t>
            </a:r>
            <a:r>
              <a:rPr lang="en-US" dirty="0"/>
              <a:t> with SPICE conventions resulting in models that are easily </a:t>
            </a:r>
            <a:r>
              <a:rPr lang="en-US" b="1" dirty="0" err="1">
                <a:solidFill>
                  <a:srgbClr val="3333CC"/>
                </a:solidFill>
              </a:rPr>
              <a:t>composable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en-US" dirty="0"/>
              <a:t>and are directly </a:t>
            </a:r>
            <a:r>
              <a:rPr lang="en-US" b="1" dirty="0">
                <a:solidFill>
                  <a:srgbClr val="3333CC"/>
                </a:solidFill>
              </a:rPr>
              <a:t>replaceable in-place </a:t>
            </a:r>
            <a:r>
              <a:rPr lang="en-US" dirty="0"/>
              <a:t>with SPICE or device level abstraction</a:t>
            </a:r>
          </a:p>
          <a:p>
            <a:endParaRPr lang="en-IN" dirty="0"/>
          </a:p>
        </p:txBody>
      </p:sp>
      <p:sp>
        <p:nvSpPr>
          <p:cNvPr id="921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Motivation &amp; Problem </a:t>
            </a:r>
            <a:r>
              <a:rPr lang="en-US" altLang="en-US" dirty="0" smtClean="0"/>
              <a:t>Statement </a:t>
            </a:r>
            <a:r>
              <a:rPr lang="en-US" altLang="en-US" baseline="-25000" dirty="0" smtClean="0"/>
              <a:t>(2/2)</a:t>
            </a:r>
            <a:endParaRPr lang="en-US" altLang="en-US" baseline="-25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pSp>
        <p:nvGrpSpPr>
          <p:cNvPr id="8" name="Group 342"/>
          <p:cNvGrpSpPr>
            <a:grpSpLocks/>
          </p:cNvGrpSpPr>
          <p:nvPr/>
        </p:nvGrpSpPr>
        <p:grpSpPr bwMode="auto">
          <a:xfrm rot="10800000" flipV="1">
            <a:off x="2893815" y="2217305"/>
            <a:ext cx="238125" cy="288727"/>
            <a:chOff x="2016" y="2400"/>
            <a:chExt cx="240" cy="288"/>
          </a:xfrm>
        </p:grpSpPr>
        <p:sp>
          <p:nvSpPr>
            <p:cNvPr id="9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" name="Group 371"/>
          <p:cNvGrpSpPr>
            <a:grpSpLocks/>
          </p:cNvGrpSpPr>
          <p:nvPr/>
        </p:nvGrpSpPr>
        <p:grpSpPr bwMode="auto">
          <a:xfrm>
            <a:off x="2100065" y="1438436"/>
            <a:ext cx="238125" cy="285750"/>
            <a:chOff x="1584" y="2448"/>
            <a:chExt cx="240" cy="288"/>
          </a:xfrm>
        </p:grpSpPr>
        <p:sp>
          <p:nvSpPr>
            <p:cNvPr id="17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3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4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25" name="Group 371"/>
          <p:cNvGrpSpPr>
            <a:grpSpLocks/>
          </p:cNvGrpSpPr>
          <p:nvPr/>
        </p:nvGrpSpPr>
        <p:grpSpPr bwMode="auto">
          <a:xfrm rot="10800000" flipV="1">
            <a:off x="1860948" y="1442406"/>
            <a:ext cx="238125" cy="281781"/>
            <a:chOff x="1584" y="2448"/>
            <a:chExt cx="240" cy="288"/>
          </a:xfrm>
        </p:grpSpPr>
        <p:sp>
          <p:nvSpPr>
            <p:cNvPr id="26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1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2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3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34" name="Straight Connector 33"/>
          <p:cNvCxnSpPr>
            <a:stCxn id="29" idx="1"/>
          </p:cNvCxnSpPr>
          <p:nvPr/>
        </p:nvCxnSpPr>
        <p:spPr>
          <a:xfrm flipV="1">
            <a:off x="1860949" y="1438436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336080" y="1985133"/>
            <a:ext cx="241101" cy="254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447205" y="2046649"/>
            <a:ext cx="0" cy="1279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31" idx="1"/>
            <a:endCxn id="35" idx="0"/>
          </p:cNvCxnSpPr>
          <p:nvPr/>
        </p:nvCxnSpPr>
        <p:spPr>
          <a:xfrm rot="16200000" flipH="1" flipV="1">
            <a:off x="1528068" y="1652254"/>
            <a:ext cx="260945" cy="404813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40" idx="0"/>
          </p:cNvCxnSpPr>
          <p:nvPr/>
        </p:nvCxnSpPr>
        <p:spPr>
          <a:xfrm flipH="1">
            <a:off x="1455143" y="2240124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61"/>
          <p:cNvGrpSpPr>
            <a:grpSpLocks/>
          </p:cNvGrpSpPr>
          <p:nvPr/>
        </p:nvGrpSpPr>
        <p:grpSpPr bwMode="auto">
          <a:xfrm>
            <a:off x="1407518" y="2494124"/>
            <a:ext cx="95250" cy="142875"/>
            <a:chOff x="4608" y="288"/>
            <a:chExt cx="96" cy="144"/>
          </a:xfrm>
        </p:grpSpPr>
        <p:sp>
          <p:nvSpPr>
            <p:cNvPr id="40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1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44" name="Elbow Connector 43"/>
          <p:cNvCxnSpPr>
            <a:stCxn id="32" idx="1"/>
          </p:cNvCxnSpPr>
          <p:nvPr/>
        </p:nvCxnSpPr>
        <p:spPr>
          <a:xfrm rot="16200000" flipH="1" flipV="1">
            <a:off x="1909565" y="1534679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342"/>
          <p:cNvGrpSpPr>
            <a:grpSpLocks/>
          </p:cNvGrpSpPr>
          <p:nvPr/>
        </p:nvGrpSpPr>
        <p:grpSpPr bwMode="auto">
          <a:xfrm>
            <a:off x="3127973" y="2220280"/>
            <a:ext cx="238125" cy="285750"/>
            <a:chOff x="2016" y="2400"/>
            <a:chExt cx="240" cy="288"/>
          </a:xfrm>
        </p:grpSpPr>
        <p:sp>
          <p:nvSpPr>
            <p:cNvPr id="46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7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8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9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0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1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2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53" name="Straight Connector 52"/>
          <p:cNvCxnSpPr/>
          <p:nvPr/>
        </p:nvCxnSpPr>
        <p:spPr>
          <a:xfrm flipV="1">
            <a:off x="2896793" y="2497100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61"/>
          <p:cNvGrpSpPr>
            <a:grpSpLocks/>
          </p:cNvGrpSpPr>
          <p:nvPr/>
        </p:nvGrpSpPr>
        <p:grpSpPr bwMode="auto">
          <a:xfrm>
            <a:off x="3073400" y="2503054"/>
            <a:ext cx="95250" cy="142875"/>
            <a:chOff x="4608" y="288"/>
            <a:chExt cx="96" cy="144"/>
          </a:xfrm>
        </p:grpSpPr>
        <p:sp>
          <p:nvSpPr>
            <p:cNvPr id="55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6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7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8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59" name="Elbow Connector 58"/>
          <p:cNvCxnSpPr>
            <a:stCxn id="22" idx="1"/>
          </p:cNvCxnSpPr>
          <p:nvPr/>
        </p:nvCxnSpPr>
        <p:spPr>
          <a:xfrm rot="16200000" flipH="1">
            <a:off x="2370438" y="1691942"/>
            <a:ext cx="493117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23"/>
          <p:cNvGrpSpPr>
            <a:grpSpLocks/>
          </p:cNvGrpSpPr>
          <p:nvPr/>
        </p:nvGrpSpPr>
        <p:grpSpPr bwMode="auto">
          <a:xfrm rot="-5400000">
            <a:off x="3651848" y="1533686"/>
            <a:ext cx="238125" cy="95250"/>
            <a:chOff x="1776" y="432"/>
            <a:chExt cx="240" cy="96"/>
          </a:xfrm>
        </p:grpSpPr>
        <p:sp>
          <p:nvSpPr>
            <p:cNvPr id="61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62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72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3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4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63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69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0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1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64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66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7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8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65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5" name="Group 71"/>
          <p:cNvGrpSpPr>
            <a:grpSpLocks/>
          </p:cNvGrpSpPr>
          <p:nvPr/>
        </p:nvGrpSpPr>
        <p:grpSpPr bwMode="auto">
          <a:xfrm>
            <a:off x="3725268" y="1368983"/>
            <a:ext cx="95250" cy="95250"/>
            <a:chOff x="5472" y="336"/>
            <a:chExt cx="96" cy="96"/>
          </a:xfrm>
        </p:grpSpPr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7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8" name="Group 71"/>
          <p:cNvGrpSpPr>
            <a:grpSpLocks/>
          </p:cNvGrpSpPr>
          <p:nvPr/>
        </p:nvGrpSpPr>
        <p:grpSpPr bwMode="auto">
          <a:xfrm>
            <a:off x="2048471" y="1346163"/>
            <a:ext cx="95250" cy="95250"/>
            <a:chOff x="5472" y="336"/>
            <a:chExt cx="96" cy="96"/>
          </a:xfrm>
        </p:grpSpPr>
        <p:sp>
          <p:nvSpPr>
            <p:cNvPr id="79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80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81" name="Elbow Connector 80"/>
          <p:cNvCxnSpPr>
            <a:stCxn id="61" idx="0"/>
            <a:endCxn id="51" idx="1"/>
          </p:cNvCxnSpPr>
          <p:nvPr/>
        </p:nvCxnSpPr>
        <p:spPr>
          <a:xfrm flipH="1">
            <a:off x="3366098" y="1700374"/>
            <a:ext cx="404813" cy="519906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1797447" y="1251907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83" name="Rectangle 82"/>
          <p:cNvSpPr/>
          <p:nvPr/>
        </p:nvSpPr>
        <p:spPr>
          <a:xfrm>
            <a:off x="2796580" y="1251907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84" name="Elbow Connector 83"/>
          <p:cNvCxnSpPr>
            <a:endCxn id="15" idx="1"/>
          </p:cNvCxnSpPr>
          <p:nvPr/>
        </p:nvCxnSpPr>
        <p:spPr>
          <a:xfrm>
            <a:off x="2893815" y="2217304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92"/>
          <p:cNvSpPr txBox="1">
            <a:spLocks noChangeArrowheads="1"/>
          </p:cNvSpPr>
          <p:nvPr/>
        </p:nvSpPr>
        <p:spPr bwMode="auto">
          <a:xfrm>
            <a:off x="1291432" y="1793640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86" name="TextBox 93"/>
          <p:cNvSpPr txBox="1">
            <a:spLocks noChangeArrowheads="1"/>
          </p:cNvSpPr>
          <p:nvPr/>
        </p:nvSpPr>
        <p:spPr bwMode="auto">
          <a:xfrm>
            <a:off x="1797447" y="1754945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87" name="TextBox 94"/>
          <p:cNvSpPr txBox="1">
            <a:spLocks noChangeArrowheads="1"/>
          </p:cNvSpPr>
          <p:nvPr/>
        </p:nvSpPr>
        <p:spPr bwMode="auto">
          <a:xfrm>
            <a:off x="2305447" y="1754945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88" name="TextBox 95"/>
          <p:cNvSpPr txBox="1">
            <a:spLocks noChangeArrowheads="1"/>
          </p:cNvSpPr>
          <p:nvPr/>
        </p:nvSpPr>
        <p:spPr bwMode="auto">
          <a:xfrm>
            <a:off x="2772768" y="1754945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89" name="TextBox 96"/>
          <p:cNvSpPr txBox="1">
            <a:spLocks noChangeArrowheads="1"/>
          </p:cNvSpPr>
          <p:nvPr/>
        </p:nvSpPr>
        <p:spPr bwMode="auto">
          <a:xfrm>
            <a:off x="3301603" y="1754945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90" name="TextBox 97"/>
          <p:cNvSpPr txBox="1">
            <a:spLocks noChangeArrowheads="1"/>
          </p:cNvSpPr>
          <p:nvPr/>
        </p:nvSpPr>
        <p:spPr bwMode="auto">
          <a:xfrm>
            <a:off x="3755034" y="1623976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cxnSp>
        <p:nvCxnSpPr>
          <p:cNvPr id="91" name="Straight Arrow Connector 90"/>
          <p:cNvCxnSpPr/>
          <p:nvPr/>
        </p:nvCxnSpPr>
        <p:spPr>
          <a:xfrm flipH="1" flipV="1">
            <a:off x="1692804" y="1743354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 flipV="1">
            <a:off x="2393505" y="2005141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 flipV="1">
            <a:off x="2739068" y="2005141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 flipV="1">
            <a:off x="3365916" y="2005141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16200000" flipH="1" flipV="1">
            <a:off x="1229427" y="190801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16200000" flipH="1" flipV="1">
            <a:off x="3637603" y="1749695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Group 342"/>
          <p:cNvGrpSpPr>
            <a:grpSpLocks/>
          </p:cNvGrpSpPr>
          <p:nvPr/>
        </p:nvGrpSpPr>
        <p:grpSpPr bwMode="auto">
          <a:xfrm rot="10800000" flipV="1">
            <a:off x="7133484" y="2219328"/>
            <a:ext cx="238125" cy="288727"/>
            <a:chOff x="2016" y="2400"/>
            <a:chExt cx="240" cy="288"/>
          </a:xfrm>
        </p:grpSpPr>
        <p:sp>
          <p:nvSpPr>
            <p:cNvPr id="103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4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5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6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7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8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9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10" name="Group 371"/>
          <p:cNvGrpSpPr>
            <a:grpSpLocks/>
          </p:cNvGrpSpPr>
          <p:nvPr/>
        </p:nvGrpSpPr>
        <p:grpSpPr bwMode="auto">
          <a:xfrm>
            <a:off x="6339734" y="1440458"/>
            <a:ext cx="238125" cy="285750"/>
            <a:chOff x="1584" y="2448"/>
            <a:chExt cx="240" cy="288"/>
          </a:xfrm>
        </p:grpSpPr>
        <p:sp>
          <p:nvSpPr>
            <p:cNvPr id="111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2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3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4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5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6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7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8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119" name="Group 371"/>
          <p:cNvGrpSpPr>
            <a:grpSpLocks/>
          </p:cNvGrpSpPr>
          <p:nvPr/>
        </p:nvGrpSpPr>
        <p:grpSpPr bwMode="auto">
          <a:xfrm rot="10800000" flipV="1">
            <a:off x="6100616" y="1444427"/>
            <a:ext cx="238125" cy="281781"/>
            <a:chOff x="1584" y="2448"/>
            <a:chExt cx="240" cy="288"/>
          </a:xfrm>
        </p:grpSpPr>
        <p:sp>
          <p:nvSpPr>
            <p:cNvPr id="120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1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2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3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4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5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6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7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128" name="Straight Connector 127"/>
          <p:cNvCxnSpPr>
            <a:stCxn id="123" idx="1"/>
          </p:cNvCxnSpPr>
          <p:nvPr/>
        </p:nvCxnSpPr>
        <p:spPr>
          <a:xfrm flipV="1">
            <a:off x="6100615" y="1440458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128"/>
          <p:cNvSpPr/>
          <p:nvPr/>
        </p:nvSpPr>
        <p:spPr>
          <a:xfrm>
            <a:off x="5575748" y="1987155"/>
            <a:ext cx="241102" cy="254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130" name="Straight Arrow Connector 129"/>
          <p:cNvCxnSpPr/>
          <p:nvPr/>
        </p:nvCxnSpPr>
        <p:spPr>
          <a:xfrm>
            <a:off x="5686873" y="2048671"/>
            <a:ext cx="0" cy="1279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5" idx="1"/>
            <a:endCxn id="129" idx="0"/>
          </p:cNvCxnSpPr>
          <p:nvPr/>
        </p:nvCxnSpPr>
        <p:spPr>
          <a:xfrm rot="16200000" flipH="1" flipV="1">
            <a:off x="5768234" y="1654770"/>
            <a:ext cx="260945" cy="403821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>
            <a:endCxn id="134" idx="0"/>
          </p:cNvCxnSpPr>
          <p:nvPr/>
        </p:nvCxnSpPr>
        <p:spPr>
          <a:xfrm flipH="1">
            <a:off x="5694810" y="2242146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61"/>
          <p:cNvGrpSpPr>
            <a:grpSpLocks/>
          </p:cNvGrpSpPr>
          <p:nvPr/>
        </p:nvGrpSpPr>
        <p:grpSpPr bwMode="auto">
          <a:xfrm>
            <a:off x="5647185" y="2496146"/>
            <a:ext cx="95250" cy="142875"/>
            <a:chOff x="4608" y="288"/>
            <a:chExt cx="96" cy="144"/>
          </a:xfrm>
        </p:grpSpPr>
        <p:sp>
          <p:nvSpPr>
            <p:cNvPr id="134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5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6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7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38" name="Elbow Connector 137"/>
          <p:cNvCxnSpPr>
            <a:stCxn id="126" idx="1"/>
          </p:cNvCxnSpPr>
          <p:nvPr/>
        </p:nvCxnSpPr>
        <p:spPr>
          <a:xfrm rot="16200000" flipH="1" flipV="1">
            <a:off x="6149233" y="1536701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9" name="Group 342"/>
          <p:cNvGrpSpPr>
            <a:grpSpLocks/>
          </p:cNvGrpSpPr>
          <p:nvPr/>
        </p:nvGrpSpPr>
        <p:grpSpPr bwMode="auto">
          <a:xfrm>
            <a:off x="7368631" y="2222302"/>
            <a:ext cx="238125" cy="285750"/>
            <a:chOff x="2016" y="2400"/>
            <a:chExt cx="240" cy="288"/>
          </a:xfrm>
        </p:grpSpPr>
        <p:sp>
          <p:nvSpPr>
            <p:cNvPr id="140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1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2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3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4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5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6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47" name="Straight Connector 146"/>
          <p:cNvCxnSpPr/>
          <p:nvPr/>
        </p:nvCxnSpPr>
        <p:spPr>
          <a:xfrm flipV="1">
            <a:off x="7136460" y="2499122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8" name="Group 61"/>
          <p:cNvGrpSpPr>
            <a:grpSpLocks/>
          </p:cNvGrpSpPr>
          <p:nvPr/>
        </p:nvGrpSpPr>
        <p:grpSpPr bwMode="auto">
          <a:xfrm>
            <a:off x="7313068" y="2505075"/>
            <a:ext cx="95250" cy="142875"/>
            <a:chOff x="4608" y="288"/>
            <a:chExt cx="96" cy="144"/>
          </a:xfrm>
        </p:grpSpPr>
        <p:sp>
          <p:nvSpPr>
            <p:cNvPr id="149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0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1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52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53" name="Elbow Connector 152"/>
          <p:cNvCxnSpPr>
            <a:stCxn id="116" idx="1"/>
          </p:cNvCxnSpPr>
          <p:nvPr/>
        </p:nvCxnSpPr>
        <p:spPr>
          <a:xfrm rot="16200000" flipH="1">
            <a:off x="6610105" y="1693963"/>
            <a:ext cx="493117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 23"/>
          <p:cNvGrpSpPr>
            <a:grpSpLocks/>
          </p:cNvGrpSpPr>
          <p:nvPr/>
        </p:nvGrpSpPr>
        <p:grpSpPr bwMode="auto">
          <a:xfrm rot="-5400000">
            <a:off x="7892506" y="1535708"/>
            <a:ext cx="238125" cy="95250"/>
            <a:chOff x="1776" y="432"/>
            <a:chExt cx="240" cy="96"/>
          </a:xfrm>
        </p:grpSpPr>
        <p:sp>
          <p:nvSpPr>
            <p:cNvPr id="155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156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166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7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8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157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163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4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5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158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160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1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62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159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9" name="Group 71"/>
          <p:cNvGrpSpPr>
            <a:grpSpLocks/>
          </p:cNvGrpSpPr>
          <p:nvPr/>
        </p:nvGrpSpPr>
        <p:grpSpPr bwMode="auto">
          <a:xfrm>
            <a:off x="7964935" y="1371005"/>
            <a:ext cx="95250" cy="95250"/>
            <a:chOff x="5472" y="336"/>
            <a:chExt cx="96" cy="96"/>
          </a:xfrm>
        </p:grpSpPr>
        <p:sp>
          <p:nvSpPr>
            <p:cNvPr id="170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1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72" name="Group 71"/>
          <p:cNvGrpSpPr>
            <a:grpSpLocks/>
          </p:cNvGrpSpPr>
          <p:nvPr/>
        </p:nvGrpSpPr>
        <p:grpSpPr bwMode="auto">
          <a:xfrm>
            <a:off x="6288138" y="1348185"/>
            <a:ext cx="95250" cy="95250"/>
            <a:chOff x="5472" y="336"/>
            <a:chExt cx="96" cy="96"/>
          </a:xfrm>
        </p:grpSpPr>
        <p:sp>
          <p:nvSpPr>
            <p:cNvPr id="173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4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75" name="Elbow Connector 174"/>
          <p:cNvCxnSpPr>
            <a:stCxn id="155" idx="0"/>
            <a:endCxn id="145" idx="1"/>
          </p:cNvCxnSpPr>
          <p:nvPr/>
        </p:nvCxnSpPr>
        <p:spPr>
          <a:xfrm flipH="1">
            <a:off x="7606757" y="1702396"/>
            <a:ext cx="404813" cy="519906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6037116" y="1253930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177" name="Rectangle 176"/>
          <p:cNvSpPr/>
          <p:nvPr/>
        </p:nvSpPr>
        <p:spPr>
          <a:xfrm>
            <a:off x="7036248" y="1253930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178" name="Elbow Connector 177"/>
          <p:cNvCxnSpPr>
            <a:endCxn id="109" idx="1"/>
          </p:cNvCxnSpPr>
          <p:nvPr/>
        </p:nvCxnSpPr>
        <p:spPr>
          <a:xfrm>
            <a:off x="7133484" y="2219326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7"/>
          <p:cNvSpPr txBox="1">
            <a:spLocks noChangeArrowheads="1"/>
          </p:cNvSpPr>
          <p:nvPr/>
        </p:nvSpPr>
        <p:spPr bwMode="auto">
          <a:xfrm>
            <a:off x="5531099" y="1795662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80" name="TextBox 178"/>
          <p:cNvSpPr txBox="1">
            <a:spLocks noChangeArrowheads="1"/>
          </p:cNvSpPr>
          <p:nvPr/>
        </p:nvSpPr>
        <p:spPr bwMode="auto">
          <a:xfrm>
            <a:off x="6037115" y="1756966"/>
            <a:ext cx="1905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 b="1" dirty="0">
                <a:solidFill>
                  <a:srgbClr val="FF0000"/>
                </a:solidFill>
                <a:latin typeface="Arial" charset="0"/>
              </a:rPr>
              <a:t>+</a:t>
            </a:r>
          </a:p>
        </p:txBody>
      </p:sp>
      <p:sp>
        <p:nvSpPr>
          <p:cNvPr id="181" name="TextBox 179"/>
          <p:cNvSpPr txBox="1">
            <a:spLocks noChangeArrowheads="1"/>
          </p:cNvSpPr>
          <p:nvPr/>
        </p:nvSpPr>
        <p:spPr bwMode="auto">
          <a:xfrm>
            <a:off x="6545115" y="1756966"/>
            <a:ext cx="1905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 b="1" dirty="0">
                <a:solidFill>
                  <a:srgbClr val="FF0000"/>
                </a:solidFill>
                <a:latin typeface="Arial" charset="0"/>
              </a:rPr>
              <a:t>+</a:t>
            </a:r>
          </a:p>
        </p:txBody>
      </p:sp>
      <p:sp>
        <p:nvSpPr>
          <p:cNvPr id="182" name="TextBox 180"/>
          <p:cNvSpPr txBox="1">
            <a:spLocks noChangeArrowheads="1"/>
          </p:cNvSpPr>
          <p:nvPr/>
        </p:nvSpPr>
        <p:spPr bwMode="auto">
          <a:xfrm>
            <a:off x="7012435" y="1756966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83" name="TextBox 181"/>
          <p:cNvSpPr txBox="1">
            <a:spLocks noChangeArrowheads="1"/>
          </p:cNvSpPr>
          <p:nvPr/>
        </p:nvSpPr>
        <p:spPr bwMode="auto">
          <a:xfrm>
            <a:off x="7541272" y="1756966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84" name="TextBox 182"/>
          <p:cNvSpPr txBox="1">
            <a:spLocks noChangeArrowheads="1"/>
          </p:cNvSpPr>
          <p:nvPr/>
        </p:nvSpPr>
        <p:spPr bwMode="auto">
          <a:xfrm>
            <a:off x="7994702" y="1625998"/>
            <a:ext cx="15869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-</a:t>
            </a:r>
          </a:p>
        </p:txBody>
      </p:sp>
      <p:grpSp>
        <p:nvGrpSpPr>
          <p:cNvPr id="185" name="Group 349"/>
          <p:cNvGrpSpPr>
            <a:grpSpLocks/>
          </p:cNvGrpSpPr>
          <p:nvPr/>
        </p:nvGrpSpPr>
        <p:grpSpPr bwMode="auto">
          <a:xfrm>
            <a:off x="5638801" y="1512881"/>
            <a:ext cx="471976" cy="504866"/>
            <a:chOff x="1598269" y="4453573"/>
            <a:chExt cx="754251" cy="808018"/>
          </a:xfrm>
        </p:grpSpPr>
        <p:sp>
          <p:nvSpPr>
            <p:cNvPr id="188" name="TextBox 352"/>
            <p:cNvSpPr txBox="1">
              <a:spLocks noChangeArrowheads="1"/>
            </p:cNvSpPr>
            <p:nvPr/>
          </p:nvSpPr>
          <p:spPr bwMode="auto">
            <a:xfrm>
              <a:off x="1598269" y="4867524"/>
              <a:ext cx="415511" cy="394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189" name="TextBox 353"/>
            <p:cNvSpPr txBox="1">
              <a:spLocks noChangeArrowheads="1"/>
            </p:cNvSpPr>
            <p:nvPr/>
          </p:nvSpPr>
          <p:spPr bwMode="auto">
            <a:xfrm>
              <a:off x="1924398" y="4867524"/>
              <a:ext cx="415511" cy="394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186" name="Oval 185"/>
            <p:cNvSpPr/>
            <p:nvPr/>
          </p:nvSpPr>
          <p:spPr>
            <a:xfrm>
              <a:off x="1828889" y="4798162"/>
              <a:ext cx="234665" cy="27154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187" name="TextBox 351"/>
            <p:cNvSpPr txBox="1">
              <a:spLocks noChangeArrowheads="1"/>
            </p:cNvSpPr>
            <p:nvPr/>
          </p:nvSpPr>
          <p:spPr bwMode="auto">
            <a:xfrm>
              <a:off x="1660344" y="4453573"/>
              <a:ext cx="692176" cy="394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E2R</a:t>
              </a:r>
            </a:p>
          </p:txBody>
        </p:sp>
      </p:grpSp>
      <p:grpSp>
        <p:nvGrpSpPr>
          <p:cNvPr id="190" name="Group 354"/>
          <p:cNvGrpSpPr>
            <a:grpSpLocks/>
          </p:cNvGrpSpPr>
          <p:nvPr/>
        </p:nvGrpSpPr>
        <p:grpSpPr bwMode="auto">
          <a:xfrm>
            <a:off x="6686007" y="1641878"/>
            <a:ext cx="433132" cy="523663"/>
            <a:chOff x="6309952" y="2030110"/>
            <a:chExt cx="693218" cy="837360"/>
          </a:xfrm>
        </p:grpSpPr>
        <p:sp>
          <p:nvSpPr>
            <p:cNvPr id="193" name="TextBox 357"/>
            <p:cNvSpPr txBox="1">
              <a:spLocks noChangeArrowheads="1"/>
            </p:cNvSpPr>
            <p:nvPr/>
          </p:nvSpPr>
          <p:spPr bwMode="auto">
            <a:xfrm>
              <a:off x="6323046" y="2473752"/>
              <a:ext cx="364826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-</a:t>
              </a:r>
            </a:p>
          </p:txBody>
        </p:sp>
        <p:sp>
          <p:nvSpPr>
            <p:cNvPr id="194" name="TextBox 358"/>
            <p:cNvSpPr txBox="1">
              <a:spLocks noChangeArrowheads="1"/>
            </p:cNvSpPr>
            <p:nvPr/>
          </p:nvSpPr>
          <p:spPr bwMode="auto">
            <a:xfrm>
              <a:off x="6570609" y="2473750"/>
              <a:ext cx="364826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-</a:t>
              </a:r>
            </a:p>
          </p:txBody>
        </p:sp>
        <p:sp>
          <p:nvSpPr>
            <p:cNvPr id="191" name="Oval 190"/>
            <p:cNvSpPr/>
            <p:nvPr/>
          </p:nvSpPr>
          <p:spPr>
            <a:xfrm>
              <a:off x="6487805" y="2374392"/>
              <a:ext cx="235020" cy="27130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192" name="TextBox 356"/>
            <p:cNvSpPr txBox="1">
              <a:spLocks noChangeArrowheads="1"/>
            </p:cNvSpPr>
            <p:nvPr/>
          </p:nvSpPr>
          <p:spPr bwMode="auto">
            <a:xfrm>
              <a:off x="6309952" y="2030110"/>
              <a:ext cx="693218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R2E</a:t>
              </a:r>
            </a:p>
          </p:txBody>
        </p:sp>
      </p:grpSp>
      <p:cxnSp>
        <p:nvCxnSpPr>
          <p:cNvPr id="195" name="Straight Arrow Connector 194"/>
          <p:cNvCxnSpPr/>
          <p:nvPr/>
        </p:nvCxnSpPr>
        <p:spPr>
          <a:xfrm flipH="1" flipV="1">
            <a:off x="6988126" y="200716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H="1" flipV="1">
            <a:off x="7614974" y="200716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rot="16200000" flipH="1" flipV="1">
            <a:off x="7885771" y="1751717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Arrow Connector 197"/>
          <p:cNvCxnSpPr/>
          <p:nvPr/>
        </p:nvCxnSpPr>
        <p:spPr>
          <a:xfrm rot="16200000" flipH="1" flipV="1">
            <a:off x="5464723" y="1896617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/>
          <p:cNvCxnSpPr/>
          <p:nvPr/>
        </p:nvCxnSpPr>
        <p:spPr>
          <a:xfrm flipH="1" flipV="1">
            <a:off x="5660510" y="1752357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2" name="TextBox 9221"/>
          <p:cNvSpPr txBox="1"/>
          <p:nvPr/>
        </p:nvSpPr>
        <p:spPr>
          <a:xfrm>
            <a:off x="4826693" y="1151954"/>
            <a:ext cx="1154363" cy="259686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IN" sz="1300" dirty="0"/>
              <a:t>How to model?</a:t>
            </a:r>
          </a:p>
        </p:txBody>
      </p:sp>
      <p:sp>
        <p:nvSpPr>
          <p:cNvPr id="9223" name="Rectangle 9222"/>
          <p:cNvSpPr/>
          <p:nvPr/>
        </p:nvSpPr>
        <p:spPr>
          <a:xfrm rot="20634217">
            <a:off x="5417319" y="2652484"/>
            <a:ext cx="1694375" cy="211596"/>
          </a:xfrm>
          <a:prstGeom prst="rect">
            <a:avLst/>
          </a:prstGeom>
        </p:spPr>
        <p:txBody>
          <a:bodyPr wrap="none" lIns="57150" tIns="28575" rIns="57150" bIns="28575">
            <a:spAutoFit/>
          </a:bodyPr>
          <a:lstStyle/>
          <a:p>
            <a:r>
              <a:rPr lang="en-IN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Simulation functional failure</a:t>
            </a:r>
            <a:endParaRPr lang="en-US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3269572" y="2647950"/>
            <a:ext cx="1211461" cy="1550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r>
              <a:rPr lang="en-IN" sz="800" dirty="0">
                <a:solidFill>
                  <a:schemeClr val="tx1"/>
                </a:solidFill>
              </a:rPr>
              <a:t>Electrical / SPICE</a:t>
            </a:r>
          </a:p>
        </p:txBody>
      </p:sp>
      <p:sp>
        <p:nvSpPr>
          <p:cNvPr id="201" name="Rectangle 200"/>
          <p:cNvSpPr/>
          <p:nvPr/>
        </p:nvSpPr>
        <p:spPr>
          <a:xfrm>
            <a:off x="3269572" y="2876550"/>
            <a:ext cx="1211461" cy="12168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r>
              <a:rPr lang="en-IN" sz="800" dirty="0" err="1">
                <a:solidFill>
                  <a:schemeClr val="tx1"/>
                </a:solidFill>
              </a:rPr>
              <a:t>Wreal</a:t>
            </a:r>
            <a:r>
              <a:rPr lang="en-IN" sz="800" dirty="0">
                <a:solidFill>
                  <a:schemeClr val="tx1"/>
                </a:solidFill>
              </a:rPr>
              <a:t> model</a:t>
            </a:r>
          </a:p>
        </p:txBody>
      </p:sp>
    </p:spTree>
    <p:extLst>
      <p:ext uri="{BB962C8B-B14F-4D97-AF65-F5344CB8AC3E}">
        <p14:creationId xmlns:p14="http://schemas.microsoft.com/office/powerpoint/2010/main" val="140440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/>
      <p:bldP spid="35" grpId="0" animBg="1"/>
      <p:bldP spid="82" grpId="0" animBg="1"/>
      <p:bldP spid="83" grpId="0" animBg="1"/>
      <p:bldP spid="85" grpId="0"/>
      <p:bldP spid="86" grpId="0"/>
      <p:bldP spid="87" grpId="0"/>
      <p:bldP spid="88" grpId="0"/>
      <p:bldP spid="89" grpId="0"/>
      <p:bldP spid="90" grpId="0"/>
      <p:bldP spid="129" grpId="0" animBg="1"/>
      <p:bldP spid="176" grpId="0" animBg="1"/>
      <p:bldP spid="177" grpId="0" animBg="1"/>
      <p:bldP spid="179" grpId="0"/>
      <p:bldP spid="180" grpId="0"/>
      <p:bldP spid="181" grpId="0"/>
      <p:bldP spid="182" grpId="0"/>
      <p:bldP spid="183" grpId="0"/>
      <p:bldP spid="184" grpId="0"/>
      <p:bldP spid="9222" grpId="0"/>
      <p:bldP spid="92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Define conventions for direction of current flow in real numbered (RN) models</a:t>
            </a:r>
          </a:p>
          <a:p>
            <a:r>
              <a:rPr lang="en-US" altLang="en-US" dirty="0"/>
              <a:t>Define consistent connect module definitions to handle flow across mixed-signal abstraction boundary</a:t>
            </a:r>
          </a:p>
          <a:p>
            <a:r>
              <a:rPr lang="en-US" altLang="en-US" dirty="0"/>
              <a:t>Goal, for interface flow quantities</a:t>
            </a:r>
          </a:p>
          <a:p>
            <a:pPr lvl="1"/>
            <a:r>
              <a:rPr lang="en-US" altLang="en-US" dirty="0"/>
              <a:t>Enable consistent digital </a:t>
            </a:r>
            <a:r>
              <a:rPr lang="en-US" altLang="en-US" dirty="0" smtClean="0"/>
              <a:t>(</a:t>
            </a:r>
            <a:r>
              <a:rPr lang="en-US" altLang="en-US" dirty="0"/>
              <a:t>event driven simulator) &amp; analog </a:t>
            </a:r>
            <a:r>
              <a:rPr lang="en-US" altLang="en-US" dirty="0" smtClean="0"/>
              <a:t>(</a:t>
            </a:r>
            <a:r>
              <a:rPr lang="en-US" altLang="en-US" dirty="0"/>
              <a:t>SPICE based circuit simulator) mixed-signal co-simulation </a:t>
            </a:r>
          </a:p>
          <a:p>
            <a:pPr lvl="1"/>
            <a:r>
              <a:rPr lang="en-US" altLang="en-US" dirty="0"/>
              <a:t>RN Model composability</a:t>
            </a:r>
          </a:p>
          <a:p>
            <a:pPr lvl="1"/>
            <a:r>
              <a:rPr lang="en-US" altLang="en-US" dirty="0"/>
              <a:t>In-place replacement of RN models and SPICE implementation</a:t>
            </a:r>
          </a:p>
          <a:p>
            <a:r>
              <a:rPr lang="en-US" altLang="en-US" dirty="0"/>
              <a:t>Method to handle dynamic V &amp; I quantities</a:t>
            </a:r>
          </a:p>
          <a:p>
            <a:pPr lvl="1"/>
            <a:r>
              <a:rPr lang="en-US" altLang="en-US" dirty="0"/>
              <a:t>Given RN model limitations, any interface is either V or I at a given point in time</a:t>
            </a:r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Proposed Solution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C1AE9-6FEC-493B-8F8C-E97A5690EA0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4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333375" y="889001"/>
            <a:ext cx="8467328" cy="404494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u="sng" dirty="0"/>
              <a:t>Systematic derivation of current directions</a:t>
            </a:r>
          </a:p>
          <a:p>
            <a:r>
              <a:rPr lang="en-US" dirty="0"/>
              <a:t>Interface direction implies whether it is a source or load, </a:t>
            </a:r>
            <a:r>
              <a:rPr lang="en-US" dirty="0">
                <a:solidFill>
                  <a:srgbClr val="FF0000"/>
                </a:solidFill>
              </a:rPr>
              <a:t>not current direction itself</a:t>
            </a:r>
          </a:p>
          <a:p>
            <a:r>
              <a:rPr lang="en-US" dirty="0"/>
              <a:t>Current direction is to match between SPICE &amp; </a:t>
            </a:r>
            <a:r>
              <a:rPr lang="en-US" dirty="0" err="1"/>
              <a:t>behavioural</a:t>
            </a:r>
            <a:r>
              <a:rPr lang="en-US" dirty="0"/>
              <a:t> (RN) model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/>
              <a:t>Not possible </a:t>
            </a:r>
            <a:r>
              <a:rPr lang="en-US" dirty="0"/>
              <a:t>to match always</a:t>
            </a:r>
          </a:p>
          <a:p>
            <a:r>
              <a:rPr lang="en-US" dirty="0"/>
              <a:t>Output current direction of RN model kept consistent between SPICE &amp; RN model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keep sanity and </a:t>
            </a:r>
            <a:r>
              <a:rPr lang="en-US" dirty="0" smtClean="0"/>
              <a:t>composability</a:t>
            </a:r>
          </a:p>
          <a:p>
            <a:r>
              <a:rPr lang="en-US" dirty="0" smtClean="0"/>
              <a:t>Input of RN model should be consistent from previous stage output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Handle </a:t>
            </a:r>
            <a:r>
              <a:rPr lang="en-US" dirty="0"/>
              <a:t>the current inputs internal to the </a:t>
            </a:r>
            <a:r>
              <a:rPr lang="en-US" dirty="0" smtClean="0"/>
              <a:t>model, per conventions to be aligned</a:t>
            </a:r>
            <a:endParaRPr lang="en-US" dirty="0"/>
          </a:p>
          <a:p>
            <a:r>
              <a:rPr lang="en-US" dirty="0"/>
              <a:t>CM modelling to be consistent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0" indent="0">
              <a:buNone/>
            </a:pPr>
            <a:r>
              <a:rPr lang="en-US" b="1" u="sng" dirty="0"/>
              <a:t>DMS </a:t>
            </a:r>
            <a:r>
              <a:rPr lang="en-US" b="1" u="sng" dirty="0" err="1"/>
              <a:t>behavioural</a:t>
            </a:r>
            <a:r>
              <a:rPr lang="en-US" b="1" u="sng" dirty="0"/>
              <a:t> model proposal</a:t>
            </a:r>
          </a:p>
          <a:p>
            <a:r>
              <a:rPr lang="en-US" dirty="0"/>
              <a:t>Output flow same as that of the actual circuit </a:t>
            </a:r>
            <a:r>
              <a:rPr lang="en-US" dirty="0" smtClean="0"/>
              <a:t>(</a:t>
            </a:r>
            <a:r>
              <a:rPr lang="en-US" dirty="0"/>
              <a:t>SPICE)</a:t>
            </a:r>
          </a:p>
          <a:p>
            <a:r>
              <a:rPr lang="en-US" dirty="0"/>
              <a:t>Input flow opposite to that of actual circuit </a:t>
            </a:r>
            <a:r>
              <a:rPr lang="en-US" dirty="0" err="1" smtClean="0"/>
              <a:t>behaviour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marL="0" indent="0">
              <a:buNone/>
            </a:pPr>
            <a:r>
              <a:rPr lang="en-US" b="1" u="sng" dirty="0"/>
              <a:t>CM proposal</a:t>
            </a:r>
          </a:p>
          <a:p>
            <a:r>
              <a:rPr lang="en-US" dirty="0"/>
              <a:t>E2R to invert the current direction </a:t>
            </a:r>
          </a:p>
          <a:p>
            <a:r>
              <a:rPr lang="en-US" dirty="0"/>
              <a:t>R2E to preserve the current </a:t>
            </a:r>
            <a:r>
              <a:rPr lang="en-US" dirty="0" smtClean="0"/>
              <a:t>direction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Notes:</a:t>
            </a:r>
            <a:r>
              <a:rPr lang="en-US" dirty="0" smtClean="0"/>
              <a:t> Implementation of the opposite conventions might work too, however they are less intuitive and their composability concerns are not comprehensively </a:t>
            </a:r>
            <a:r>
              <a:rPr lang="en-US" dirty="0" err="1" smtClean="0"/>
              <a:t>analysed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Methodology</a:t>
            </a:r>
            <a:br>
              <a:rPr lang="en-US" altLang="en-US" dirty="0"/>
            </a:br>
            <a:r>
              <a:rPr lang="en-US" altLang="en-US" dirty="0">
                <a:solidFill>
                  <a:srgbClr val="3333CC"/>
                </a:solidFill>
              </a:rPr>
              <a:t>Proposed Flow </a:t>
            </a:r>
            <a:r>
              <a:rPr lang="en-US" altLang="en-US" dirty="0" smtClean="0">
                <a:solidFill>
                  <a:srgbClr val="3333CC"/>
                </a:solidFill>
              </a:rPr>
              <a:t>Conventions </a:t>
            </a:r>
            <a:r>
              <a:rPr lang="en-US" altLang="en-US" baseline="-25000" dirty="0" smtClean="0">
                <a:solidFill>
                  <a:srgbClr val="3333CC"/>
                </a:solidFill>
              </a:rPr>
              <a:t>(1/2)</a:t>
            </a:r>
            <a:endParaRPr lang="en-US" altLang="en-US" baseline="-25000" dirty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C1AE9-6FEC-493B-8F8C-E97A5690EA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Methodology</a:t>
            </a:r>
            <a:br>
              <a:rPr lang="en-US" altLang="en-US" dirty="0"/>
            </a:br>
            <a:r>
              <a:rPr lang="en-US" altLang="en-US" dirty="0">
                <a:solidFill>
                  <a:srgbClr val="3333CC"/>
                </a:solidFill>
              </a:rPr>
              <a:t>Proposed Flow </a:t>
            </a:r>
            <a:r>
              <a:rPr lang="en-US" altLang="en-US" dirty="0" smtClean="0">
                <a:solidFill>
                  <a:srgbClr val="3333CC"/>
                </a:solidFill>
              </a:rPr>
              <a:t>Conventions </a:t>
            </a:r>
            <a:r>
              <a:rPr lang="en-US" altLang="en-US" baseline="-25000" dirty="0" smtClean="0">
                <a:solidFill>
                  <a:srgbClr val="3333CC"/>
                </a:solidFill>
              </a:rPr>
              <a:t>(2/2)</a:t>
            </a:r>
            <a:endParaRPr lang="en-US" altLang="en-US" baseline="-25000" dirty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C1AE9-6FEC-493B-8F8C-E97A5690EA0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5" name="Group 342"/>
          <p:cNvGrpSpPr>
            <a:grpSpLocks/>
          </p:cNvGrpSpPr>
          <p:nvPr/>
        </p:nvGrpSpPr>
        <p:grpSpPr bwMode="auto">
          <a:xfrm rot="10800000" flipV="1">
            <a:off x="2925809" y="2048907"/>
            <a:ext cx="238125" cy="288727"/>
            <a:chOff x="2016" y="2400"/>
            <a:chExt cx="240" cy="288"/>
          </a:xfrm>
        </p:grpSpPr>
        <p:sp>
          <p:nvSpPr>
            <p:cNvPr id="6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4" name="Group 371"/>
          <p:cNvGrpSpPr>
            <a:grpSpLocks/>
          </p:cNvGrpSpPr>
          <p:nvPr/>
        </p:nvGrpSpPr>
        <p:grpSpPr bwMode="auto">
          <a:xfrm>
            <a:off x="2132059" y="1270038"/>
            <a:ext cx="238125" cy="285750"/>
            <a:chOff x="1584" y="2448"/>
            <a:chExt cx="240" cy="288"/>
          </a:xfrm>
        </p:grpSpPr>
        <p:sp>
          <p:nvSpPr>
            <p:cNvPr id="15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23" name="Group 371"/>
          <p:cNvGrpSpPr>
            <a:grpSpLocks/>
          </p:cNvGrpSpPr>
          <p:nvPr/>
        </p:nvGrpSpPr>
        <p:grpSpPr bwMode="auto">
          <a:xfrm rot="10800000" flipV="1">
            <a:off x="1892941" y="1274008"/>
            <a:ext cx="238125" cy="281781"/>
            <a:chOff x="1584" y="2448"/>
            <a:chExt cx="240" cy="288"/>
          </a:xfrm>
        </p:grpSpPr>
        <p:sp>
          <p:nvSpPr>
            <p:cNvPr id="24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5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1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32" name="Straight Connector 31"/>
          <p:cNvCxnSpPr>
            <a:stCxn id="27" idx="1"/>
          </p:cNvCxnSpPr>
          <p:nvPr/>
        </p:nvCxnSpPr>
        <p:spPr>
          <a:xfrm flipV="1">
            <a:off x="1892942" y="1270038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1368076" y="1816735"/>
            <a:ext cx="241101" cy="254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479199" y="1878251"/>
            <a:ext cx="0" cy="1279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9" idx="1"/>
            <a:endCxn id="33" idx="0"/>
          </p:cNvCxnSpPr>
          <p:nvPr/>
        </p:nvCxnSpPr>
        <p:spPr>
          <a:xfrm rot="16200000" flipH="1" flipV="1">
            <a:off x="1560064" y="1483856"/>
            <a:ext cx="260945" cy="404813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38" idx="0"/>
          </p:cNvCxnSpPr>
          <p:nvPr/>
        </p:nvCxnSpPr>
        <p:spPr>
          <a:xfrm flipH="1">
            <a:off x="1487136" y="2071726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61"/>
          <p:cNvGrpSpPr>
            <a:grpSpLocks/>
          </p:cNvGrpSpPr>
          <p:nvPr/>
        </p:nvGrpSpPr>
        <p:grpSpPr bwMode="auto">
          <a:xfrm>
            <a:off x="1439511" y="2325726"/>
            <a:ext cx="95250" cy="142875"/>
            <a:chOff x="4608" y="288"/>
            <a:chExt cx="96" cy="144"/>
          </a:xfrm>
        </p:grpSpPr>
        <p:sp>
          <p:nvSpPr>
            <p:cNvPr id="38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9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0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1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42" name="Elbow Connector 41"/>
          <p:cNvCxnSpPr>
            <a:stCxn id="30" idx="1"/>
          </p:cNvCxnSpPr>
          <p:nvPr/>
        </p:nvCxnSpPr>
        <p:spPr>
          <a:xfrm rot="16200000" flipH="1" flipV="1">
            <a:off x="1941558" y="1366281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342"/>
          <p:cNvGrpSpPr>
            <a:grpSpLocks/>
          </p:cNvGrpSpPr>
          <p:nvPr/>
        </p:nvGrpSpPr>
        <p:grpSpPr bwMode="auto">
          <a:xfrm>
            <a:off x="3159964" y="2051882"/>
            <a:ext cx="238125" cy="285750"/>
            <a:chOff x="2016" y="2400"/>
            <a:chExt cx="240" cy="288"/>
          </a:xfrm>
        </p:grpSpPr>
        <p:sp>
          <p:nvSpPr>
            <p:cNvPr id="44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5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6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7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8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49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0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51" name="Straight Connector 50"/>
          <p:cNvCxnSpPr/>
          <p:nvPr/>
        </p:nvCxnSpPr>
        <p:spPr>
          <a:xfrm flipV="1">
            <a:off x="2928786" y="2328702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61"/>
          <p:cNvGrpSpPr>
            <a:grpSpLocks/>
          </p:cNvGrpSpPr>
          <p:nvPr/>
        </p:nvGrpSpPr>
        <p:grpSpPr bwMode="auto">
          <a:xfrm>
            <a:off x="3105394" y="2334656"/>
            <a:ext cx="95250" cy="142875"/>
            <a:chOff x="4608" y="288"/>
            <a:chExt cx="96" cy="144"/>
          </a:xfrm>
        </p:grpSpPr>
        <p:sp>
          <p:nvSpPr>
            <p:cNvPr id="53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4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5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56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57" name="Elbow Connector 56"/>
          <p:cNvCxnSpPr>
            <a:stCxn id="20" idx="1"/>
          </p:cNvCxnSpPr>
          <p:nvPr/>
        </p:nvCxnSpPr>
        <p:spPr>
          <a:xfrm rot="16200000" flipH="1">
            <a:off x="2402432" y="1523544"/>
            <a:ext cx="493117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23"/>
          <p:cNvGrpSpPr>
            <a:grpSpLocks/>
          </p:cNvGrpSpPr>
          <p:nvPr/>
        </p:nvGrpSpPr>
        <p:grpSpPr bwMode="auto">
          <a:xfrm rot="-5400000">
            <a:off x="3683839" y="1365288"/>
            <a:ext cx="238125" cy="95250"/>
            <a:chOff x="1776" y="432"/>
            <a:chExt cx="240" cy="96"/>
          </a:xfrm>
        </p:grpSpPr>
        <p:sp>
          <p:nvSpPr>
            <p:cNvPr id="59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60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70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1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72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61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67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8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9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62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64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5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66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63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3" name="Group 71"/>
          <p:cNvGrpSpPr>
            <a:grpSpLocks/>
          </p:cNvGrpSpPr>
          <p:nvPr/>
        </p:nvGrpSpPr>
        <p:grpSpPr bwMode="auto">
          <a:xfrm>
            <a:off x="3757261" y="1200585"/>
            <a:ext cx="95250" cy="95250"/>
            <a:chOff x="5472" y="336"/>
            <a:chExt cx="96" cy="96"/>
          </a:xfrm>
        </p:grpSpPr>
        <p:sp>
          <p:nvSpPr>
            <p:cNvPr id="74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5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76" name="Group 71"/>
          <p:cNvGrpSpPr>
            <a:grpSpLocks/>
          </p:cNvGrpSpPr>
          <p:nvPr/>
        </p:nvGrpSpPr>
        <p:grpSpPr bwMode="auto">
          <a:xfrm>
            <a:off x="2080464" y="1177764"/>
            <a:ext cx="95250" cy="95250"/>
            <a:chOff x="5472" y="336"/>
            <a:chExt cx="96" cy="96"/>
          </a:xfrm>
        </p:grpSpPr>
        <p:sp>
          <p:nvSpPr>
            <p:cNvPr id="77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78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79" name="Elbow Connector 78"/>
          <p:cNvCxnSpPr>
            <a:stCxn id="59" idx="0"/>
            <a:endCxn id="49" idx="1"/>
          </p:cNvCxnSpPr>
          <p:nvPr/>
        </p:nvCxnSpPr>
        <p:spPr>
          <a:xfrm flipH="1">
            <a:off x="3398091" y="1531976"/>
            <a:ext cx="404813" cy="519906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1829441" y="1083509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81" name="Rectangle 80"/>
          <p:cNvSpPr/>
          <p:nvPr/>
        </p:nvSpPr>
        <p:spPr>
          <a:xfrm>
            <a:off x="2828576" y="1083509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82" name="Elbow Connector 81"/>
          <p:cNvCxnSpPr>
            <a:endCxn id="13" idx="1"/>
          </p:cNvCxnSpPr>
          <p:nvPr/>
        </p:nvCxnSpPr>
        <p:spPr>
          <a:xfrm>
            <a:off x="2925809" y="2048906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92"/>
          <p:cNvSpPr txBox="1">
            <a:spLocks noChangeArrowheads="1"/>
          </p:cNvSpPr>
          <p:nvPr/>
        </p:nvSpPr>
        <p:spPr bwMode="auto">
          <a:xfrm>
            <a:off x="1323425" y="1625242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84" name="TextBox 93"/>
          <p:cNvSpPr txBox="1">
            <a:spLocks noChangeArrowheads="1"/>
          </p:cNvSpPr>
          <p:nvPr/>
        </p:nvSpPr>
        <p:spPr bwMode="auto">
          <a:xfrm>
            <a:off x="1829441" y="1586547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85" name="TextBox 94"/>
          <p:cNvSpPr txBox="1">
            <a:spLocks noChangeArrowheads="1"/>
          </p:cNvSpPr>
          <p:nvPr/>
        </p:nvSpPr>
        <p:spPr bwMode="auto">
          <a:xfrm>
            <a:off x="2337441" y="1586547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86" name="TextBox 95"/>
          <p:cNvSpPr txBox="1">
            <a:spLocks noChangeArrowheads="1"/>
          </p:cNvSpPr>
          <p:nvPr/>
        </p:nvSpPr>
        <p:spPr bwMode="auto">
          <a:xfrm>
            <a:off x="2804762" y="1586547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87" name="TextBox 96"/>
          <p:cNvSpPr txBox="1">
            <a:spLocks noChangeArrowheads="1"/>
          </p:cNvSpPr>
          <p:nvPr/>
        </p:nvSpPr>
        <p:spPr bwMode="auto">
          <a:xfrm>
            <a:off x="3333597" y="1586547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88" name="TextBox 97"/>
          <p:cNvSpPr txBox="1">
            <a:spLocks noChangeArrowheads="1"/>
          </p:cNvSpPr>
          <p:nvPr/>
        </p:nvSpPr>
        <p:spPr bwMode="auto">
          <a:xfrm>
            <a:off x="3787027" y="1455578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560939" y="666750"/>
            <a:ext cx="1211461" cy="1550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r>
              <a:rPr lang="en-IN" sz="800" dirty="0">
                <a:solidFill>
                  <a:schemeClr val="tx1"/>
                </a:solidFill>
              </a:rPr>
              <a:t>Electrical / SPICE</a:t>
            </a:r>
          </a:p>
        </p:txBody>
      </p:sp>
      <p:sp>
        <p:nvSpPr>
          <p:cNvPr id="90" name="Rectangle 89"/>
          <p:cNvSpPr/>
          <p:nvPr/>
        </p:nvSpPr>
        <p:spPr>
          <a:xfrm>
            <a:off x="6560939" y="895350"/>
            <a:ext cx="1211461" cy="12168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r>
              <a:rPr lang="en-IN" sz="800" dirty="0" err="1">
                <a:solidFill>
                  <a:schemeClr val="tx1"/>
                </a:solidFill>
              </a:rPr>
              <a:t>Wreal</a:t>
            </a:r>
            <a:r>
              <a:rPr lang="en-IN" sz="800" dirty="0">
                <a:solidFill>
                  <a:schemeClr val="tx1"/>
                </a:solidFill>
              </a:rPr>
              <a:t> model</a:t>
            </a:r>
          </a:p>
        </p:txBody>
      </p:sp>
      <p:grpSp>
        <p:nvGrpSpPr>
          <p:cNvPr id="91" name="Group 342"/>
          <p:cNvGrpSpPr>
            <a:grpSpLocks/>
          </p:cNvGrpSpPr>
          <p:nvPr/>
        </p:nvGrpSpPr>
        <p:grpSpPr bwMode="auto">
          <a:xfrm rot="10800000" flipV="1">
            <a:off x="6658172" y="2048907"/>
            <a:ext cx="238125" cy="288727"/>
            <a:chOff x="2016" y="2400"/>
            <a:chExt cx="240" cy="288"/>
          </a:xfrm>
        </p:grpSpPr>
        <p:sp>
          <p:nvSpPr>
            <p:cNvPr id="92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3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4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5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6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7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98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99" name="Group 371"/>
          <p:cNvGrpSpPr>
            <a:grpSpLocks/>
          </p:cNvGrpSpPr>
          <p:nvPr/>
        </p:nvGrpSpPr>
        <p:grpSpPr bwMode="auto">
          <a:xfrm>
            <a:off x="5864422" y="1270038"/>
            <a:ext cx="238125" cy="285750"/>
            <a:chOff x="1584" y="2448"/>
            <a:chExt cx="240" cy="288"/>
          </a:xfrm>
        </p:grpSpPr>
        <p:sp>
          <p:nvSpPr>
            <p:cNvPr id="100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1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2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3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4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5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6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07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108" name="Group 371"/>
          <p:cNvGrpSpPr>
            <a:grpSpLocks/>
          </p:cNvGrpSpPr>
          <p:nvPr/>
        </p:nvGrpSpPr>
        <p:grpSpPr bwMode="auto">
          <a:xfrm rot="10800000" flipV="1">
            <a:off x="5625304" y="1274008"/>
            <a:ext cx="238125" cy="281781"/>
            <a:chOff x="1584" y="2448"/>
            <a:chExt cx="240" cy="288"/>
          </a:xfrm>
        </p:grpSpPr>
        <p:sp>
          <p:nvSpPr>
            <p:cNvPr id="109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0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1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2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3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4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5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16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117" name="Straight Connector 116"/>
          <p:cNvCxnSpPr>
            <a:stCxn id="112" idx="1"/>
          </p:cNvCxnSpPr>
          <p:nvPr/>
        </p:nvCxnSpPr>
        <p:spPr>
          <a:xfrm flipV="1">
            <a:off x="5625305" y="1270038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/>
          <p:cNvSpPr/>
          <p:nvPr/>
        </p:nvSpPr>
        <p:spPr>
          <a:xfrm>
            <a:off x="5100438" y="1816735"/>
            <a:ext cx="241102" cy="25499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5211562" y="1878251"/>
            <a:ext cx="0" cy="1279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114" idx="1"/>
            <a:endCxn id="118" idx="0"/>
          </p:cNvCxnSpPr>
          <p:nvPr/>
        </p:nvCxnSpPr>
        <p:spPr>
          <a:xfrm rot="16200000" flipH="1" flipV="1">
            <a:off x="5292922" y="1484350"/>
            <a:ext cx="260945" cy="403821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endCxn id="123" idx="0"/>
          </p:cNvCxnSpPr>
          <p:nvPr/>
        </p:nvCxnSpPr>
        <p:spPr>
          <a:xfrm flipH="1">
            <a:off x="5219499" y="2071726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61"/>
          <p:cNvGrpSpPr>
            <a:grpSpLocks/>
          </p:cNvGrpSpPr>
          <p:nvPr/>
        </p:nvGrpSpPr>
        <p:grpSpPr bwMode="auto">
          <a:xfrm>
            <a:off x="5171874" y="2325726"/>
            <a:ext cx="95250" cy="142875"/>
            <a:chOff x="4608" y="288"/>
            <a:chExt cx="96" cy="144"/>
          </a:xfrm>
        </p:grpSpPr>
        <p:sp>
          <p:nvSpPr>
            <p:cNvPr id="123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4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5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26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27" name="Elbow Connector 126"/>
          <p:cNvCxnSpPr>
            <a:stCxn id="115" idx="1"/>
          </p:cNvCxnSpPr>
          <p:nvPr/>
        </p:nvCxnSpPr>
        <p:spPr>
          <a:xfrm rot="16200000" flipH="1" flipV="1">
            <a:off x="5673921" y="1366281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342"/>
          <p:cNvGrpSpPr>
            <a:grpSpLocks/>
          </p:cNvGrpSpPr>
          <p:nvPr/>
        </p:nvGrpSpPr>
        <p:grpSpPr bwMode="auto">
          <a:xfrm>
            <a:off x="6893322" y="2051882"/>
            <a:ext cx="238125" cy="285750"/>
            <a:chOff x="2016" y="2400"/>
            <a:chExt cx="240" cy="288"/>
          </a:xfrm>
        </p:grpSpPr>
        <p:sp>
          <p:nvSpPr>
            <p:cNvPr id="129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0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1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2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3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4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5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36" name="Straight Connector 135"/>
          <p:cNvCxnSpPr/>
          <p:nvPr/>
        </p:nvCxnSpPr>
        <p:spPr>
          <a:xfrm flipV="1">
            <a:off x="6661148" y="2328702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Group 61"/>
          <p:cNvGrpSpPr>
            <a:grpSpLocks/>
          </p:cNvGrpSpPr>
          <p:nvPr/>
        </p:nvGrpSpPr>
        <p:grpSpPr bwMode="auto">
          <a:xfrm>
            <a:off x="6837757" y="2334656"/>
            <a:ext cx="95250" cy="142875"/>
            <a:chOff x="4608" y="288"/>
            <a:chExt cx="96" cy="144"/>
          </a:xfrm>
        </p:grpSpPr>
        <p:sp>
          <p:nvSpPr>
            <p:cNvPr id="138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39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0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41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42" name="Elbow Connector 141"/>
          <p:cNvCxnSpPr>
            <a:stCxn id="105" idx="1"/>
          </p:cNvCxnSpPr>
          <p:nvPr/>
        </p:nvCxnSpPr>
        <p:spPr>
          <a:xfrm rot="16200000" flipH="1">
            <a:off x="6134795" y="1523544"/>
            <a:ext cx="493117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" name="Group 23"/>
          <p:cNvGrpSpPr>
            <a:grpSpLocks/>
          </p:cNvGrpSpPr>
          <p:nvPr/>
        </p:nvGrpSpPr>
        <p:grpSpPr bwMode="auto">
          <a:xfrm rot="-5400000">
            <a:off x="7417197" y="1365288"/>
            <a:ext cx="238125" cy="95250"/>
            <a:chOff x="1776" y="432"/>
            <a:chExt cx="240" cy="96"/>
          </a:xfrm>
        </p:grpSpPr>
        <p:sp>
          <p:nvSpPr>
            <p:cNvPr id="144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145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155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6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7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146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152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3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4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147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149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0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151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148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58" name="Group 71"/>
          <p:cNvGrpSpPr>
            <a:grpSpLocks/>
          </p:cNvGrpSpPr>
          <p:nvPr/>
        </p:nvGrpSpPr>
        <p:grpSpPr bwMode="auto">
          <a:xfrm>
            <a:off x="7489624" y="1200585"/>
            <a:ext cx="95250" cy="95250"/>
            <a:chOff x="5472" y="336"/>
            <a:chExt cx="96" cy="96"/>
          </a:xfrm>
        </p:grpSpPr>
        <p:sp>
          <p:nvSpPr>
            <p:cNvPr id="159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0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61" name="Group 71"/>
          <p:cNvGrpSpPr>
            <a:grpSpLocks/>
          </p:cNvGrpSpPr>
          <p:nvPr/>
        </p:nvGrpSpPr>
        <p:grpSpPr bwMode="auto">
          <a:xfrm>
            <a:off x="5812827" y="1177764"/>
            <a:ext cx="95250" cy="95250"/>
            <a:chOff x="5472" y="336"/>
            <a:chExt cx="96" cy="96"/>
          </a:xfrm>
        </p:grpSpPr>
        <p:sp>
          <p:nvSpPr>
            <p:cNvPr id="162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63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164" name="Elbow Connector 163"/>
          <p:cNvCxnSpPr>
            <a:stCxn id="144" idx="0"/>
            <a:endCxn id="134" idx="1"/>
          </p:cNvCxnSpPr>
          <p:nvPr/>
        </p:nvCxnSpPr>
        <p:spPr>
          <a:xfrm flipH="1">
            <a:off x="7131447" y="1531976"/>
            <a:ext cx="404813" cy="519906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 164"/>
          <p:cNvSpPr/>
          <p:nvPr/>
        </p:nvSpPr>
        <p:spPr>
          <a:xfrm>
            <a:off x="5561804" y="1083509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166" name="Rectangle 165"/>
          <p:cNvSpPr/>
          <p:nvPr/>
        </p:nvSpPr>
        <p:spPr>
          <a:xfrm>
            <a:off x="6560939" y="1083509"/>
            <a:ext cx="648891" cy="129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167" name="Elbow Connector 166"/>
          <p:cNvCxnSpPr>
            <a:endCxn id="98" idx="1"/>
          </p:cNvCxnSpPr>
          <p:nvPr/>
        </p:nvCxnSpPr>
        <p:spPr>
          <a:xfrm>
            <a:off x="6658172" y="2048906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77"/>
          <p:cNvSpPr txBox="1">
            <a:spLocks noChangeArrowheads="1"/>
          </p:cNvSpPr>
          <p:nvPr/>
        </p:nvSpPr>
        <p:spPr bwMode="auto">
          <a:xfrm>
            <a:off x="5055790" y="1625242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69" name="TextBox 178"/>
          <p:cNvSpPr txBox="1">
            <a:spLocks noChangeArrowheads="1"/>
          </p:cNvSpPr>
          <p:nvPr/>
        </p:nvSpPr>
        <p:spPr bwMode="auto">
          <a:xfrm>
            <a:off x="5561805" y="1586546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 dirty="0">
                <a:solidFill>
                  <a:srgbClr val="FF0000"/>
                </a:solidFill>
                <a:latin typeface="Arial" charset="0"/>
              </a:rPr>
              <a:t>+</a:t>
            </a:r>
          </a:p>
        </p:txBody>
      </p:sp>
      <p:sp>
        <p:nvSpPr>
          <p:cNvPr id="170" name="TextBox 179"/>
          <p:cNvSpPr txBox="1">
            <a:spLocks noChangeArrowheads="1"/>
          </p:cNvSpPr>
          <p:nvPr/>
        </p:nvSpPr>
        <p:spPr bwMode="auto">
          <a:xfrm>
            <a:off x="6069805" y="1586546"/>
            <a:ext cx="15869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-</a:t>
            </a:r>
          </a:p>
        </p:txBody>
      </p:sp>
      <p:sp>
        <p:nvSpPr>
          <p:cNvPr id="171" name="TextBox 180"/>
          <p:cNvSpPr txBox="1">
            <a:spLocks noChangeArrowheads="1"/>
          </p:cNvSpPr>
          <p:nvPr/>
        </p:nvSpPr>
        <p:spPr bwMode="auto">
          <a:xfrm>
            <a:off x="6537125" y="1586546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72" name="TextBox 181"/>
          <p:cNvSpPr txBox="1">
            <a:spLocks noChangeArrowheads="1"/>
          </p:cNvSpPr>
          <p:nvPr/>
        </p:nvSpPr>
        <p:spPr bwMode="auto">
          <a:xfrm>
            <a:off x="7065962" y="1586546"/>
            <a:ext cx="19075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+</a:t>
            </a:r>
          </a:p>
        </p:txBody>
      </p:sp>
      <p:sp>
        <p:nvSpPr>
          <p:cNvPr id="173" name="TextBox 182"/>
          <p:cNvSpPr txBox="1">
            <a:spLocks noChangeArrowheads="1"/>
          </p:cNvSpPr>
          <p:nvPr/>
        </p:nvSpPr>
        <p:spPr bwMode="auto">
          <a:xfrm>
            <a:off x="7519390" y="1455577"/>
            <a:ext cx="158698" cy="21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000">
                <a:latin typeface="Arial" charset="0"/>
              </a:rPr>
              <a:t>-</a:t>
            </a:r>
          </a:p>
        </p:txBody>
      </p:sp>
      <p:grpSp>
        <p:nvGrpSpPr>
          <p:cNvPr id="174" name="Group 342"/>
          <p:cNvGrpSpPr>
            <a:grpSpLocks/>
          </p:cNvGrpSpPr>
          <p:nvPr/>
        </p:nvGrpSpPr>
        <p:grpSpPr bwMode="auto">
          <a:xfrm rot="10800000" flipV="1">
            <a:off x="2925809" y="3841949"/>
            <a:ext cx="238125" cy="289719"/>
            <a:chOff x="2016" y="2400"/>
            <a:chExt cx="240" cy="288"/>
          </a:xfrm>
        </p:grpSpPr>
        <p:sp>
          <p:nvSpPr>
            <p:cNvPr id="175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6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7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8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79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0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1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182" name="Group 371"/>
          <p:cNvGrpSpPr>
            <a:grpSpLocks/>
          </p:cNvGrpSpPr>
          <p:nvPr/>
        </p:nvGrpSpPr>
        <p:grpSpPr bwMode="auto">
          <a:xfrm>
            <a:off x="2132059" y="3063081"/>
            <a:ext cx="238125" cy="285750"/>
            <a:chOff x="1584" y="2448"/>
            <a:chExt cx="240" cy="288"/>
          </a:xfrm>
        </p:grpSpPr>
        <p:sp>
          <p:nvSpPr>
            <p:cNvPr id="183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4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5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6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7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8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89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0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191" name="Group 371"/>
          <p:cNvGrpSpPr>
            <a:grpSpLocks/>
          </p:cNvGrpSpPr>
          <p:nvPr/>
        </p:nvGrpSpPr>
        <p:grpSpPr bwMode="auto">
          <a:xfrm rot="10800000" flipV="1">
            <a:off x="1892941" y="3067051"/>
            <a:ext cx="238125" cy="281781"/>
            <a:chOff x="1584" y="2448"/>
            <a:chExt cx="240" cy="288"/>
          </a:xfrm>
        </p:grpSpPr>
        <p:sp>
          <p:nvSpPr>
            <p:cNvPr id="192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3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4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5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6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7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8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199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200" name="Straight Connector 199"/>
          <p:cNvCxnSpPr>
            <a:stCxn id="195" idx="1"/>
          </p:cNvCxnSpPr>
          <p:nvPr/>
        </p:nvCxnSpPr>
        <p:spPr>
          <a:xfrm flipV="1">
            <a:off x="1892942" y="3063081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Oval 200"/>
          <p:cNvSpPr/>
          <p:nvPr/>
        </p:nvSpPr>
        <p:spPr>
          <a:xfrm>
            <a:off x="1368076" y="3609777"/>
            <a:ext cx="241101" cy="2549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202" name="Straight Arrow Connector 201"/>
          <p:cNvCxnSpPr/>
          <p:nvPr/>
        </p:nvCxnSpPr>
        <p:spPr>
          <a:xfrm>
            <a:off x="1479199" y="3672284"/>
            <a:ext cx="0" cy="127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Elbow Connector 202"/>
          <p:cNvCxnSpPr>
            <a:stCxn id="197" idx="1"/>
            <a:endCxn id="201" idx="0"/>
          </p:cNvCxnSpPr>
          <p:nvPr/>
        </p:nvCxnSpPr>
        <p:spPr>
          <a:xfrm rot="16200000" flipH="1" flipV="1">
            <a:off x="1560061" y="3276900"/>
            <a:ext cx="260946" cy="404813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>
            <a:endCxn id="206" idx="0"/>
          </p:cNvCxnSpPr>
          <p:nvPr/>
        </p:nvCxnSpPr>
        <p:spPr>
          <a:xfrm flipH="1">
            <a:off x="1487136" y="3864769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" name="Group 61"/>
          <p:cNvGrpSpPr>
            <a:grpSpLocks/>
          </p:cNvGrpSpPr>
          <p:nvPr/>
        </p:nvGrpSpPr>
        <p:grpSpPr bwMode="auto">
          <a:xfrm>
            <a:off x="1439511" y="4118769"/>
            <a:ext cx="95250" cy="142875"/>
            <a:chOff x="4608" y="288"/>
            <a:chExt cx="96" cy="144"/>
          </a:xfrm>
        </p:grpSpPr>
        <p:sp>
          <p:nvSpPr>
            <p:cNvPr id="206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7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8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09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210" name="Elbow Connector 209"/>
          <p:cNvCxnSpPr>
            <a:stCxn id="198" idx="1"/>
          </p:cNvCxnSpPr>
          <p:nvPr/>
        </p:nvCxnSpPr>
        <p:spPr>
          <a:xfrm rot="16200000" flipH="1" flipV="1">
            <a:off x="1941558" y="3159324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1" name="Group 342"/>
          <p:cNvGrpSpPr>
            <a:grpSpLocks/>
          </p:cNvGrpSpPr>
          <p:nvPr/>
        </p:nvGrpSpPr>
        <p:grpSpPr bwMode="auto">
          <a:xfrm>
            <a:off x="3159964" y="3845918"/>
            <a:ext cx="238125" cy="285750"/>
            <a:chOff x="2016" y="2400"/>
            <a:chExt cx="240" cy="288"/>
          </a:xfrm>
        </p:grpSpPr>
        <p:sp>
          <p:nvSpPr>
            <p:cNvPr id="212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3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4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5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6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7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18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219" name="Straight Connector 218"/>
          <p:cNvCxnSpPr/>
          <p:nvPr/>
        </p:nvCxnSpPr>
        <p:spPr>
          <a:xfrm flipV="1">
            <a:off x="2928786" y="4122738"/>
            <a:ext cx="47724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 61"/>
          <p:cNvGrpSpPr>
            <a:grpSpLocks/>
          </p:cNvGrpSpPr>
          <p:nvPr/>
        </p:nvGrpSpPr>
        <p:grpSpPr bwMode="auto">
          <a:xfrm>
            <a:off x="3105394" y="4127699"/>
            <a:ext cx="95250" cy="142875"/>
            <a:chOff x="4608" y="288"/>
            <a:chExt cx="96" cy="144"/>
          </a:xfrm>
        </p:grpSpPr>
        <p:sp>
          <p:nvSpPr>
            <p:cNvPr id="221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2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3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24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225" name="Elbow Connector 224"/>
          <p:cNvCxnSpPr>
            <a:stCxn id="188" idx="1"/>
          </p:cNvCxnSpPr>
          <p:nvPr/>
        </p:nvCxnSpPr>
        <p:spPr>
          <a:xfrm rot="16200000" flipH="1">
            <a:off x="2402429" y="3316587"/>
            <a:ext cx="493118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6" name="Group 23"/>
          <p:cNvGrpSpPr>
            <a:grpSpLocks/>
          </p:cNvGrpSpPr>
          <p:nvPr/>
        </p:nvGrpSpPr>
        <p:grpSpPr bwMode="auto">
          <a:xfrm rot="-5400000">
            <a:off x="3683839" y="3158331"/>
            <a:ext cx="238125" cy="95250"/>
            <a:chOff x="1776" y="432"/>
            <a:chExt cx="240" cy="96"/>
          </a:xfrm>
        </p:grpSpPr>
        <p:sp>
          <p:nvSpPr>
            <p:cNvPr id="227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228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238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39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40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29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235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36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37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230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232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33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234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231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41" name="Group 71"/>
          <p:cNvGrpSpPr>
            <a:grpSpLocks/>
          </p:cNvGrpSpPr>
          <p:nvPr/>
        </p:nvGrpSpPr>
        <p:grpSpPr bwMode="auto">
          <a:xfrm>
            <a:off x="3757261" y="2994621"/>
            <a:ext cx="95250" cy="95250"/>
            <a:chOff x="5472" y="336"/>
            <a:chExt cx="96" cy="96"/>
          </a:xfrm>
        </p:grpSpPr>
        <p:sp>
          <p:nvSpPr>
            <p:cNvPr id="242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43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44" name="Group 71"/>
          <p:cNvGrpSpPr>
            <a:grpSpLocks/>
          </p:cNvGrpSpPr>
          <p:nvPr/>
        </p:nvGrpSpPr>
        <p:grpSpPr bwMode="auto">
          <a:xfrm>
            <a:off x="2080464" y="2970808"/>
            <a:ext cx="95250" cy="95250"/>
            <a:chOff x="5472" y="336"/>
            <a:chExt cx="96" cy="96"/>
          </a:xfrm>
        </p:grpSpPr>
        <p:sp>
          <p:nvSpPr>
            <p:cNvPr id="245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46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247" name="Elbow Connector 246"/>
          <p:cNvCxnSpPr>
            <a:stCxn id="227" idx="0"/>
            <a:endCxn id="217" idx="1"/>
          </p:cNvCxnSpPr>
          <p:nvPr/>
        </p:nvCxnSpPr>
        <p:spPr>
          <a:xfrm flipH="1">
            <a:off x="3398091" y="3325019"/>
            <a:ext cx="404813" cy="520899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/>
          <p:cNvSpPr/>
          <p:nvPr/>
        </p:nvSpPr>
        <p:spPr>
          <a:xfrm>
            <a:off x="1829441" y="2876550"/>
            <a:ext cx="648891" cy="1298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249" name="Rectangle 248"/>
          <p:cNvSpPr/>
          <p:nvPr/>
        </p:nvSpPr>
        <p:spPr>
          <a:xfrm>
            <a:off x="2828576" y="2876550"/>
            <a:ext cx="648891" cy="129877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250" name="Elbow Connector 249"/>
          <p:cNvCxnSpPr>
            <a:endCxn id="181" idx="1"/>
          </p:cNvCxnSpPr>
          <p:nvPr/>
        </p:nvCxnSpPr>
        <p:spPr>
          <a:xfrm>
            <a:off x="2925809" y="3841949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60"/>
          <p:cNvSpPr txBox="1">
            <a:spLocks noChangeArrowheads="1"/>
          </p:cNvSpPr>
          <p:nvPr/>
        </p:nvSpPr>
        <p:spPr bwMode="auto">
          <a:xfrm>
            <a:off x="1323425" y="3418286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252" name="TextBox 261"/>
          <p:cNvSpPr txBox="1">
            <a:spLocks noChangeArrowheads="1"/>
          </p:cNvSpPr>
          <p:nvPr/>
        </p:nvSpPr>
        <p:spPr bwMode="auto">
          <a:xfrm>
            <a:off x="1829441" y="3379590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253" name="TextBox 262"/>
          <p:cNvSpPr txBox="1">
            <a:spLocks noChangeArrowheads="1"/>
          </p:cNvSpPr>
          <p:nvPr/>
        </p:nvSpPr>
        <p:spPr bwMode="auto">
          <a:xfrm>
            <a:off x="2337441" y="3379590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254" name="TextBox 263"/>
          <p:cNvSpPr txBox="1">
            <a:spLocks noChangeArrowheads="1"/>
          </p:cNvSpPr>
          <p:nvPr/>
        </p:nvSpPr>
        <p:spPr bwMode="auto">
          <a:xfrm>
            <a:off x="2804761" y="3379590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 dirty="0">
                <a:solidFill>
                  <a:srgbClr val="FF0000"/>
                </a:solidFill>
                <a:latin typeface="Arial" charset="0"/>
              </a:rPr>
              <a:t>-</a:t>
            </a:r>
          </a:p>
        </p:txBody>
      </p:sp>
      <p:sp>
        <p:nvSpPr>
          <p:cNvPr id="255" name="TextBox 264"/>
          <p:cNvSpPr txBox="1">
            <a:spLocks noChangeArrowheads="1"/>
          </p:cNvSpPr>
          <p:nvPr/>
        </p:nvSpPr>
        <p:spPr bwMode="auto">
          <a:xfrm>
            <a:off x="3333597" y="3379590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 dirty="0">
                <a:latin typeface="Arial" charset="0"/>
              </a:rPr>
              <a:t>+</a:t>
            </a:r>
          </a:p>
        </p:txBody>
      </p:sp>
      <p:sp>
        <p:nvSpPr>
          <p:cNvPr id="256" name="TextBox 265"/>
          <p:cNvSpPr txBox="1">
            <a:spLocks noChangeArrowheads="1"/>
          </p:cNvSpPr>
          <p:nvPr/>
        </p:nvSpPr>
        <p:spPr bwMode="auto">
          <a:xfrm>
            <a:off x="3787027" y="3248622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grpSp>
        <p:nvGrpSpPr>
          <p:cNvPr id="257" name="Group 342"/>
          <p:cNvGrpSpPr>
            <a:grpSpLocks/>
          </p:cNvGrpSpPr>
          <p:nvPr/>
        </p:nvGrpSpPr>
        <p:grpSpPr bwMode="auto">
          <a:xfrm rot="10800000" flipV="1">
            <a:off x="6658172" y="3841949"/>
            <a:ext cx="238125" cy="289719"/>
            <a:chOff x="2016" y="2400"/>
            <a:chExt cx="240" cy="288"/>
          </a:xfrm>
        </p:grpSpPr>
        <p:sp>
          <p:nvSpPr>
            <p:cNvPr id="258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59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0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1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2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3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4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265" name="Group 371"/>
          <p:cNvGrpSpPr>
            <a:grpSpLocks/>
          </p:cNvGrpSpPr>
          <p:nvPr/>
        </p:nvGrpSpPr>
        <p:grpSpPr bwMode="auto">
          <a:xfrm>
            <a:off x="5864422" y="3063081"/>
            <a:ext cx="238125" cy="285750"/>
            <a:chOff x="1584" y="2448"/>
            <a:chExt cx="240" cy="288"/>
          </a:xfrm>
        </p:grpSpPr>
        <p:sp>
          <p:nvSpPr>
            <p:cNvPr id="266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7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8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69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0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2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3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grpSp>
        <p:nvGrpSpPr>
          <p:cNvPr id="274" name="Group 371"/>
          <p:cNvGrpSpPr>
            <a:grpSpLocks/>
          </p:cNvGrpSpPr>
          <p:nvPr/>
        </p:nvGrpSpPr>
        <p:grpSpPr bwMode="auto">
          <a:xfrm rot="10800000" flipV="1">
            <a:off x="5625304" y="3067051"/>
            <a:ext cx="238125" cy="281781"/>
            <a:chOff x="1584" y="2448"/>
            <a:chExt cx="240" cy="288"/>
          </a:xfrm>
        </p:grpSpPr>
        <p:sp>
          <p:nvSpPr>
            <p:cNvPr id="275" name="Line 324"/>
            <p:cNvSpPr>
              <a:spLocks noChangeShapeType="1"/>
            </p:cNvSpPr>
            <p:nvPr/>
          </p:nvSpPr>
          <p:spPr bwMode="auto">
            <a:xfrm>
              <a:off x="1680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6" name="Line 325"/>
            <p:cNvSpPr>
              <a:spLocks noChangeShapeType="1"/>
            </p:cNvSpPr>
            <p:nvPr/>
          </p:nvSpPr>
          <p:spPr bwMode="auto">
            <a:xfrm>
              <a:off x="1728" y="2496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7" name="Line 326"/>
            <p:cNvSpPr>
              <a:spLocks noChangeShapeType="1"/>
            </p:cNvSpPr>
            <p:nvPr/>
          </p:nvSpPr>
          <p:spPr bwMode="auto">
            <a:xfrm>
              <a:off x="1728" y="249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8" name="Line 327"/>
            <p:cNvSpPr>
              <a:spLocks noChangeShapeType="1"/>
            </p:cNvSpPr>
            <p:nvPr/>
          </p:nvSpPr>
          <p:spPr bwMode="auto">
            <a:xfrm flipV="1">
              <a:off x="1824" y="244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9" name="Line 328"/>
            <p:cNvSpPr>
              <a:spLocks noChangeShapeType="1"/>
            </p:cNvSpPr>
            <p:nvPr/>
          </p:nvSpPr>
          <p:spPr bwMode="auto">
            <a:xfrm>
              <a:off x="1728" y="268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0" name="Line 329"/>
            <p:cNvSpPr>
              <a:spLocks noChangeShapeType="1"/>
            </p:cNvSpPr>
            <p:nvPr/>
          </p:nvSpPr>
          <p:spPr bwMode="auto">
            <a:xfrm>
              <a:off x="1824" y="2688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1" name="Line 331"/>
            <p:cNvSpPr>
              <a:spLocks noChangeShapeType="1"/>
            </p:cNvSpPr>
            <p:nvPr/>
          </p:nvSpPr>
          <p:spPr bwMode="auto">
            <a:xfrm flipH="1">
              <a:off x="1584" y="2592"/>
              <a:ext cx="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82" name="Oval 370"/>
            <p:cNvSpPr>
              <a:spLocks noChangeArrowheads="1"/>
            </p:cNvSpPr>
            <p:nvPr/>
          </p:nvSpPr>
          <p:spPr bwMode="auto">
            <a:xfrm>
              <a:off x="1631" y="2565"/>
              <a:ext cx="48" cy="4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endParaRPr lang="en-IN" altLang="en-US" sz="1500">
                <a:latin typeface="Arial" charset="0"/>
              </a:endParaRPr>
            </a:p>
          </p:txBody>
        </p:sp>
      </p:grpSp>
      <p:cxnSp>
        <p:nvCxnSpPr>
          <p:cNvPr id="283" name="Straight Connector 282"/>
          <p:cNvCxnSpPr>
            <a:stCxn id="278" idx="1"/>
          </p:cNvCxnSpPr>
          <p:nvPr/>
        </p:nvCxnSpPr>
        <p:spPr>
          <a:xfrm flipV="1">
            <a:off x="5625305" y="3063081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Oval 283"/>
          <p:cNvSpPr/>
          <p:nvPr/>
        </p:nvSpPr>
        <p:spPr>
          <a:xfrm>
            <a:off x="5100438" y="3609777"/>
            <a:ext cx="241102" cy="25499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285" name="Straight Arrow Connector 284"/>
          <p:cNvCxnSpPr/>
          <p:nvPr/>
        </p:nvCxnSpPr>
        <p:spPr>
          <a:xfrm>
            <a:off x="5211562" y="3672284"/>
            <a:ext cx="0" cy="127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Elbow Connector 285"/>
          <p:cNvCxnSpPr>
            <a:stCxn id="280" idx="1"/>
            <a:endCxn id="284" idx="0"/>
          </p:cNvCxnSpPr>
          <p:nvPr/>
        </p:nvCxnSpPr>
        <p:spPr>
          <a:xfrm rot="16200000" flipH="1" flipV="1">
            <a:off x="5292921" y="3277396"/>
            <a:ext cx="260946" cy="403821"/>
          </a:xfrm>
          <a:prstGeom prst="bentConnector3">
            <a:avLst>
              <a:gd name="adj1" fmla="val 33246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>
            <a:endCxn id="289" idx="0"/>
          </p:cNvCxnSpPr>
          <p:nvPr/>
        </p:nvCxnSpPr>
        <p:spPr>
          <a:xfrm flipH="1">
            <a:off x="5219499" y="3864769"/>
            <a:ext cx="0" cy="254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8" name="Group 61"/>
          <p:cNvGrpSpPr>
            <a:grpSpLocks/>
          </p:cNvGrpSpPr>
          <p:nvPr/>
        </p:nvGrpSpPr>
        <p:grpSpPr bwMode="auto">
          <a:xfrm>
            <a:off x="5171874" y="4118769"/>
            <a:ext cx="95250" cy="142875"/>
            <a:chOff x="4608" y="288"/>
            <a:chExt cx="96" cy="144"/>
          </a:xfrm>
        </p:grpSpPr>
        <p:sp>
          <p:nvSpPr>
            <p:cNvPr id="289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0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1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2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293" name="Elbow Connector 292"/>
          <p:cNvCxnSpPr>
            <a:stCxn id="281" idx="1"/>
          </p:cNvCxnSpPr>
          <p:nvPr/>
        </p:nvCxnSpPr>
        <p:spPr>
          <a:xfrm rot="16200000" flipH="1" flipV="1">
            <a:off x="5673921" y="3159324"/>
            <a:ext cx="140891" cy="238125"/>
          </a:xfrm>
          <a:prstGeom prst="bentConnector4">
            <a:avLst>
              <a:gd name="adj1" fmla="val 101370"/>
              <a:gd name="adj2" fmla="val 48069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4" name="Group 342"/>
          <p:cNvGrpSpPr>
            <a:grpSpLocks/>
          </p:cNvGrpSpPr>
          <p:nvPr/>
        </p:nvGrpSpPr>
        <p:grpSpPr bwMode="auto">
          <a:xfrm>
            <a:off x="6893322" y="3845918"/>
            <a:ext cx="238125" cy="285750"/>
            <a:chOff x="2016" y="2400"/>
            <a:chExt cx="240" cy="288"/>
          </a:xfrm>
        </p:grpSpPr>
        <p:sp>
          <p:nvSpPr>
            <p:cNvPr id="295" name="Line 333"/>
            <p:cNvSpPr>
              <a:spLocks noChangeShapeType="1"/>
            </p:cNvSpPr>
            <p:nvPr/>
          </p:nvSpPr>
          <p:spPr bwMode="auto">
            <a:xfrm flipV="1">
              <a:off x="2112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6" name="Line 334"/>
            <p:cNvSpPr>
              <a:spLocks noChangeShapeType="1"/>
            </p:cNvSpPr>
            <p:nvPr/>
          </p:nvSpPr>
          <p:spPr bwMode="auto">
            <a:xfrm flipV="1">
              <a:off x="2160" y="2448"/>
              <a:ext cx="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7" name="Line 335"/>
            <p:cNvSpPr>
              <a:spLocks noChangeShapeType="1"/>
            </p:cNvSpPr>
            <p:nvPr/>
          </p:nvSpPr>
          <p:spPr bwMode="auto">
            <a:xfrm flipV="1">
              <a:off x="2160" y="2640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8" name="Line 336"/>
            <p:cNvSpPr>
              <a:spLocks noChangeShapeType="1"/>
            </p:cNvSpPr>
            <p:nvPr/>
          </p:nvSpPr>
          <p:spPr bwMode="auto">
            <a:xfrm>
              <a:off x="2256" y="264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99" name="Line 337"/>
            <p:cNvSpPr>
              <a:spLocks noChangeShapeType="1"/>
            </p:cNvSpPr>
            <p:nvPr/>
          </p:nvSpPr>
          <p:spPr bwMode="auto">
            <a:xfrm flipV="1">
              <a:off x="2160" y="2448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0" name="Line 338"/>
            <p:cNvSpPr>
              <a:spLocks noChangeShapeType="1"/>
            </p:cNvSpPr>
            <p:nvPr/>
          </p:nvSpPr>
          <p:spPr bwMode="auto">
            <a:xfrm flipV="1">
              <a:off x="2256" y="2400"/>
              <a:ext cx="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1" name="Line 340"/>
            <p:cNvSpPr>
              <a:spLocks noChangeShapeType="1"/>
            </p:cNvSpPr>
            <p:nvPr/>
          </p:nvSpPr>
          <p:spPr bwMode="auto">
            <a:xfrm flipH="1" flipV="1">
              <a:off x="2016" y="254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302" name="Straight Connector 301"/>
          <p:cNvCxnSpPr/>
          <p:nvPr/>
        </p:nvCxnSpPr>
        <p:spPr>
          <a:xfrm flipV="1">
            <a:off x="6661148" y="4122738"/>
            <a:ext cx="4772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3" name="Group 61"/>
          <p:cNvGrpSpPr>
            <a:grpSpLocks/>
          </p:cNvGrpSpPr>
          <p:nvPr/>
        </p:nvGrpSpPr>
        <p:grpSpPr bwMode="auto">
          <a:xfrm>
            <a:off x="6837757" y="4127699"/>
            <a:ext cx="95250" cy="142875"/>
            <a:chOff x="4608" y="288"/>
            <a:chExt cx="96" cy="144"/>
          </a:xfrm>
        </p:grpSpPr>
        <p:sp>
          <p:nvSpPr>
            <p:cNvPr id="304" name="Line 62"/>
            <p:cNvSpPr>
              <a:spLocks noChangeShapeType="1"/>
            </p:cNvSpPr>
            <p:nvPr/>
          </p:nvSpPr>
          <p:spPr bwMode="auto">
            <a:xfrm>
              <a:off x="4656" y="288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5" name="Line 63"/>
            <p:cNvSpPr>
              <a:spLocks noChangeShapeType="1"/>
            </p:cNvSpPr>
            <p:nvPr/>
          </p:nvSpPr>
          <p:spPr bwMode="auto">
            <a:xfrm>
              <a:off x="4608" y="384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6" name="Line 64"/>
            <p:cNvSpPr>
              <a:spLocks noChangeShapeType="1"/>
            </p:cNvSpPr>
            <p:nvPr/>
          </p:nvSpPr>
          <p:spPr bwMode="auto">
            <a:xfrm>
              <a:off x="4608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07" name="Line 65"/>
            <p:cNvSpPr>
              <a:spLocks noChangeShapeType="1"/>
            </p:cNvSpPr>
            <p:nvPr/>
          </p:nvSpPr>
          <p:spPr bwMode="auto">
            <a:xfrm flipH="1">
              <a:off x="4656" y="384"/>
              <a:ext cx="48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308" name="Elbow Connector 307"/>
          <p:cNvCxnSpPr>
            <a:stCxn id="271" idx="1"/>
          </p:cNvCxnSpPr>
          <p:nvPr/>
        </p:nvCxnSpPr>
        <p:spPr>
          <a:xfrm rot="16200000" flipH="1">
            <a:off x="6134792" y="3316587"/>
            <a:ext cx="493118" cy="557609"/>
          </a:xfrm>
          <a:prstGeom prst="bentConnector4">
            <a:avLst>
              <a:gd name="adj1" fmla="val 43081"/>
              <a:gd name="adj2" fmla="val 99877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9" name="Group 23"/>
          <p:cNvGrpSpPr>
            <a:grpSpLocks/>
          </p:cNvGrpSpPr>
          <p:nvPr/>
        </p:nvGrpSpPr>
        <p:grpSpPr bwMode="auto">
          <a:xfrm rot="-5400000">
            <a:off x="7417197" y="3158331"/>
            <a:ext cx="238125" cy="95250"/>
            <a:chOff x="1776" y="432"/>
            <a:chExt cx="240" cy="96"/>
          </a:xfrm>
        </p:grpSpPr>
        <p:sp>
          <p:nvSpPr>
            <p:cNvPr id="310" name="Line 24"/>
            <p:cNvSpPr>
              <a:spLocks noChangeShapeType="1"/>
            </p:cNvSpPr>
            <p:nvPr/>
          </p:nvSpPr>
          <p:spPr bwMode="auto">
            <a:xfrm>
              <a:off x="1776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grpSp>
          <p:nvGrpSpPr>
            <p:cNvPr id="311" name="Group 25"/>
            <p:cNvGrpSpPr>
              <a:grpSpLocks/>
            </p:cNvGrpSpPr>
            <p:nvPr/>
          </p:nvGrpSpPr>
          <p:grpSpPr bwMode="auto">
            <a:xfrm>
              <a:off x="1824" y="432"/>
              <a:ext cx="48" cy="96"/>
              <a:chOff x="1824" y="432"/>
              <a:chExt cx="192" cy="96"/>
            </a:xfrm>
          </p:grpSpPr>
          <p:sp>
            <p:nvSpPr>
              <p:cNvPr id="321" name="Line 26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22" name="Line 27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23" name="Line 28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312" name="Group 29"/>
            <p:cNvGrpSpPr>
              <a:grpSpLocks/>
            </p:cNvGrpSpPr>
            <p:nvPr/>
          </p:nvGrpSpPr>
          <p:grpSpPr bwMode="auto">
            <a:xfrm>
              <a:off x="1872" y="432"/>
              <a:ext cx="48" cy="96"/>
              <a:chOff x="1824" y="432"/>
              <a:chExt cx="192" cy="96"/>
            </a:xfrm>
          </p:grpSpPr>
          <p:sp>
            <p:nvSpPr>
              <p:cNvPr id="318" name="Line 30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19" name="Line 31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20" name="Line 32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grpSp>
          <p:nvGrpSpPr>
            <p:cNvPr id="313" name="Group 33"/>
            <p:cNvGrpSpPr>
              <a:grpSpLocks/>
            </p:cNvGrpSpPr>
            <p:nvPr/>
          </p:nvGrpSpPr>
          <p:grpSpPr bwMode="auto">
            <a:xfrm>
              <a:off x="1920" y="432"/>
              <a:ext cx="48" cy="96"/>
              <a:chOff x="1824" y="432"/>
              <a:chExt cx="192" cy="96"/>
            </a:xfrm>
          </p:grpSpPr>
          <p:sp>
            <p:nvSpPr>
              <p:cNvPr id="315" name="Line 34"/>
              <p:cNvSpPr>
                <a:spLocks noChangeShapeType="1"/>
              </p:cNvSpPr>
              <p:nvPr/>
            </p:nvSpPr>
            <p:spPr bwMode="auto">
              <a:xfrm flipV="1">
                <a:off x="1824" y="432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16" name="Line 35"/>
              <p:cNvSpPr>
                <a:spLocks noChangeShapeType="1"/>
              </p:cNvSpPr>
              <p:nvPr/>
            </p:nvSpPr>
            <p:spPr bwMode="auto">
              <a:xfrm>
                <a:off x="1872" y="432"/>
                <a:ext cx="9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  <p:sp>
            <p:nvSpPr>
              <p:cNvPr id="317" name="Line 36"/>
              <p:cNvSpPr>
                <a:spLocks noChangeShapeType="1"/>
              </p:cNvSpPr>
              <p:nvPr/>
            </p:nvSpPr>
            <p:spPr bwMode="auto">
              <a:xfrm flipV="1">
                <a:off x="1968" y="480"/>
                <a:ext cx="48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IN"/>
              </a:p>
            </p:txBody>
          </p:sp>
        </p:grpSp>
        <p:sp>
          <p:nvSpPr>
            <p:cNvPr id="314" name="Line 37"/>
            <p:cNvSpPr>
              <a:spLocks noChangeShapeType="1"/>
            </p:cNvSpPr>
            <p:nvPr/>
          </p:nvSpPr>
          <p:spPr bwMode="auto">
            <a:xfrm>
              <a:off x="1968" y="48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324" name="Group 71"/>
          <p:cNvGrpSpPr>
            <a:grpSpLocks/>
          </p:cNvGrpSpPr>
          <p:nvPr/>
        </p:nvGrpSpPr>
        <p:grpSpPr bwMode="auto">
          <a:xfrm>
            <a:off x="7489624" y="2994621"/>
            <a:ext cx="95250" cy="95250"/>
            <a:chOff x="5472" y="336"/>
            <a:chExt cx="96" cy="96"/>
          </a:xfrm>
        </p:grpSpPr>
        <p:sp>
          <p:nvSpPr>
            <p:cNvPr id="325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26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grpSp>
        <p:nvGrpSpPr>
          <p:cNvPr id="327" name="Group 71"/>
          <p:cNvGrpSpPr>
            <a:grpSpLocks/>
          </p:cNvGrpSpPr>
          <p:nvPr/>
        </p:nvGrpSpPr>
        <p:grpSpPr bwMode="auto">
          <a:xfrm>
            <a:off x="5812827" y="2970808"/>
            <a:ext cx="95250" cy="95250"/>
            <a:chOff x="5472" y="336"/>
            <a:chExt cx="96" cy="96"/>
          </a:xfrm>
        </p:grpSpPr>
        <p:sp>
          <p:nvSpPr>
            <p:cNvPr id="328" name="Line 72"/>
            <p:cNvSpPr>
              <a:spLocks noChangeShapeType="1"/>
            </p:cNvSpPr>
            <p:nvPr/>
          </p:nvSpPr>
          <p:spPr bwMode="auto">
            <a:xfrm flipV="1">
              <a:off x="5520" y="336"/>
              <a:ext cx="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329" name="Line 73"/>
            <p:cNvSpPr>
              <a:spLocks noChangeShapeType="1"/>
            </p:cNvSpPr>
            <p:nvPr/>
          </p:nvSpPr>
          <p:spPr bwMode="auto">
            <a:xfrm>
              <a:off x="5472" y="336"/>
              <a:ext cx="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cxnSp>
        <p:nvCxnSpPr>
          <p:cNvPr id="330" name="Elbow Connector 329"/>
          <p:cNvCxnSpPr>
            <a:stCxn id="310" idx="0"/>
            <a:endCxn id="300" idx="1"/>
          </p:cNvCxnSpPr>
          <p:nvPr/>
        </p:nvCxnSpPr>
        <p:spPr>
          <a:xfrm flipH="1">
            <a:off x="7131447" y="3325019"/>
            <a:ext cx="404813" cy="520899"/>
          </a:xfrm>
          <a:prstGeom prst="bentConnector4">
            <a:avLst>
              <a:gd name="adj1" fmla="val -1053"/>
              <a:gd name="adj2" fmla="val 46465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Rectangle 330"/>
          <p:cNvSpPr/>
          <p:nvPr/>
        </p:nvSpPr>
        <p:spPr>
          <a:xfrm>
            <a:off x="5561804" y="2876550"/>
            <a:ext cx="648891" cy="129877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sp>
        <p:nvSpPr>
          <p:cNvPr id="332" name="Rectangle 331"/>
          <p:cNvSpPr/>
          <p:nvPr/>
        </p:nvSpPr>
        <p:spPr>
          <a:xfrm>
            <a:off x="6560939" y="2876550"/>
            <a:ext cx="648891" cy="129877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anchor="ctr"/>
          <a:lstStyle/>
          <a:p>
            <a:pPr algn="ctr">
              <a:defRPr/>
            </a:pPr>
            <a:endParaRPr lang="en-IN"/>
          </a:p>
        </p:txBody>
      </p:sp>
      <p:cxnSp>
        <p:nvCxnSpPr>
          <p:cNvPr id="333" name="Elbow Connector 332"/>
          <p:cNvCxnSpPr>
            <a:endCxn id="264" idx="1"/>
          </p:cNvCxnSpPr>
          <p:nvPr/>
        </p:nvCxnSpPr>
        <p:spPr>
          <a:xfrm>
            <a:off x="6658172" y="3841949"/>
            <a:ext cx="238125" cy="144859"/>
          </a:xfrm>
          <a:prstGeom prst="bentConnector4">
            <a:avLst>
              <a:gd name="adj1" fmla="val 30000"/>
              <a:gd name="adj2" fmla="val 1332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TextBox 343"/>
          <p:cNvSpPr txBox="1">
            <a:spLocks noChangeArrowheads="1"/>
          </p:cNvSpPr>
          <p:nvPr/>
        </p:nvSpPr>
        <p:spPr bwMode="auto">
          <a:xfrm>
            <a:off x="5055789" y="3418286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335" name="TextBox 344"/>
          <p:cNvSpPr txBox="1">
            <a:spLocks noChangeArrowheads="1"/>
          </p:cNvSpPr>
          <p:nvPr/>
        </p:nvSpPr>
        <p:spPr bwMode="auto">
          <a:xfrm>
            <a:off x="5561805" y="3379590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solidFill>
                  <a:srgbClr val="FF0000"/>
                </a:solidFill>
                <a:latin typeface="Arial" charset="0"/>
              </a:rPr>
              <a:t>+</a:t>
            </a:r>
          </a:p>
        </p:txBody>
      </p:sp>
      <p:sp>
        <p:nvSpPr>
          <p:cNvPr id="336" name="TextBox 345"/>
          <p:cNvSpPr txBox="1">
            <a:spLocks noChangeArrowheads="1"/>
          </p:cNvSpPr>
          <p:nvPr/>
        </p:nvSpPr>
        <p:spPr bwMode="auto">
          <a:xfrm>
            <a:off x="6069804" y="3379590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sp>
        <p:nvSpPr>
          <p:cNvPr id="337" name="TextBox 346"/>
          <p:cNvSpPr txBox="1">
            <a:spLocks noChangeArrowheads="1"/>
          </p:cNvSpPr>
          <p:nvPr/>
        </p:nvSpPr>
        <p:spPr bwMode="auto">
          <a:xfrm>
            <a:off x="6537124" y="3379590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solidFill>
                  <a:srgbClr val="FF0000"/>
                </a:solidFill>
                <a:latin typeface="Arial" charset="0"/>
              </a:rPr>
              <a:t>-</a:t>
            </a:r>
          </a:p>
        </p:txBody>
      </p:sp>
      <p:sp>
        <p:nvSpPr>
          <p:cNvPr id="338" name="TextBox 347"/>
          <p:cNvSpPr txBox="1">
            <a:spLocks noChangeArrowheads="1"/>
          </p:cNvSpPr>
          <p:nvPr/>
        </p:nvSpPr>
        <p:spPr bwMode="auto">
          <a:xfrm>
            <a:off x="7065961" y="3379590"/>
            <a:ext cx="199574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+</a:t>
            </a:r>
          </a:p>
        </p:txBody>
      </p:sp>
      <p:sp>
        <p:nvSpPr>
          <p:cNvPr id="339" name="TextBox 348"/>
          <p:cNvSpPr txBox="1">
            <a:spLocks noChangeArrowheads="1"/>
          </p:cNvSpPr>
          <p:nvPr/>
        </p:nvSpPr>
        <p:spPr bwMode="auto">
          <a:xfrm>
            <a:off x="7519390" y="3248622"/>
            <a:ext cx="163506" cy="23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7150" tIns="28575" rIns="57150" bIns="28575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buFont typeface="Arial" charset="0"/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buFont typeface="Arial" charset="0"/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>
              <a:buFontTx/>
              <a:buNone/>
            </a:pPr>
            <a:r>
              <a:rPr lang="en-IN" altLang="en-US" sz="1100">
                <a:latin typeface="Arial" charset="0"/>
              </a:rPr>
              <a:t>-</a:t>
            </a:r>
          </a:p>
        </p:txBody>
      </p:sp>
      <p:grpSp>
        <p:nvGrpSpPr>
          <p:cNvPr id="340" name="Group 349"/>
          <p:cNvGrpSpPr>
            <a:grpSpLocks/>
          </p:cNvGrpSpPr>
          <p:nvPr/>
        </p:nvGrpSpPr>
        <p:grpSpPr bwMode="auto">
          <a:xfrm>
            <a:off x="5184699" y="1342466"/>
            <a:ext cx="450763" cy="504867"/>
            <a:chOff x="1632165" y="4453572"/>
            <a:chExt cx="720352" cy="808018"/>
          </a:xfrm>
        </p:grpSpPr>
        <p:sp>
          <p:nvSpPr>
            <p:cNvPr id="343" name="TextBox 352"/>
            <p:cNvSpPr txBox="1">
              <a:spLocks noChangeArrowheads="1"/>
            </p:cNvSpPr>
            <p:nvPr/>
          </p:nvSpPr>
          <p:spPr bwMode="auto">
            <a:xfrm>
              <a:off x="1632165" y="4867524"/>
              <a:ext cx="364278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-</a:t>
              </a:r>
            </a:p>
          </p:txBody>
        </p:sp>
        <p:sp>
          <p:nvSpPr>
            <p:cNvPr id="344" name="TextBox 353"/>
            <p:cNvSpPr txBox="1">
              <a:spLocks noChangeArrowheads="1"/>
            </p:cNvSpPr>
            <p:nvPr/>
          </p:nvSpPr>
          <p:spPr bwMode="auto">
            <a:xfrm>
              <a:off x="1890935" y="4867524"/>
              <a:ext cx="415511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41" name="Oval 340"/>
            <p:cNvSpPr/>
            <p:nvPr/>
          </p:nvSpPr>
          <p:spPr>
            <a:xfrm>
              <a:off x="1828889" y="4798158"/>
              <a:ext cx="234666" cy="2715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42" name="TextBox 351"/>
            <p:cNvSpPr txBox="1">
              <a:spLocks noChangeArrowheads="1"/>
            </p:cNvSpPr>
            <p:nvPr/>
          </p:nvSpPr>
          <p:spPr bwMode="auto">
            <a:xfrm>
              <a:off x="1660342" y="4453572"/>
              <a:ext cx="692175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E2R</a:t>
              </a:r>
            </a:p>
          </p:txBody>
        </p:sp>
      </p:grpSp>
      <p:grpSp>
        <p:nvGrpSpPr>
          <p:cNvPr id="345" name="Group 354"/>
          <p:cNvGrpSpPr>
            <a:grpSpLocks/>
          </p:cNvGrpSpPr>
          <p:nvPr/>
        </p:nvGrpSpPr>
        <p:grpSpPr bwMode="auto">
          <a:xfrm>
            <a:off x="6210698" y="1471455"/>
            <a:ext cx="433132" cy="523663"/>
            <a:chOff x="6309952" y="2030110"/>
            <a:chExt cx="693218" cy="837360"/>
          </a:xfrm>
        </p:grpSpPr>
        <p:sp>
          <p:nvSpPr>
            <p:cNvPr id="348" name="TextBox 357"/>
            <p:cNvSpPr txBox="1">
              <a:spLocks noChangeArrowheads="1"/>
            </p:cNvSpPr>
            <p:nvPr/>
          </p:nvSpPr>
          <p:spPr bwMode="auto">
            <a:xfrm>
              <a:off x="6323046" y="2473752"/>
              <a:ext cx="364826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-</a:t>
              </a:r>
            </a:p>
          </p:txBody>
        </p:sp>
        <p:sp>
          <p:nvSpPr>
            <p:cNvPr id="349" name="TextBox 358"/>
            <p:cNvSpPr txBox="1">
              <a:spLocks noChangeArrowheads="1"/>
            </p:cNvSpPr>
            <p:nvPr/>
          </p:nvSpPr>
          <p:spPr bwMode="auto">
            <a:xfrm>
              <a:off x="6559438" y="2473750"/>
              <a:ext cx="364826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-</a:t>
              </a:r>
            </a:p>
          </p:txBody>
        </p:sp>
        <p:sp>
          <p:nvSpPr>
            <p:cNvPr id="346" name="Oval 345"/>
            <p:cNvSpPr/>
            <p:nvPr/>
          </p:nvSpPr>
          <p:spPr>
            <a:xfrm>
              <a:off x="6487805" y="2374392"/>
              <a:ext cx="235020" cy="271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47" name="TextBox 356"/>
            <p:cNvSpPr txBox="1">
              <a:spLocks noChangeArrowheads="1"/>
            </p:cNvSpPr>
            <p:nvPr/>
          </p:nvSpPr>
          <p:spPr bwMode="auto">
            <a:xfrm>
              <a:off x="6309952" y="2030110"/>
              <a:ext cx="693218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R2E</a:t>
              </a:r>
            </a:p>
          </p:txBody>
        </p:sp>
      </p:grpSp>
      <p:grpSp>
        <p:nvGrpSpPr>
          <p:cNvPr id="350" name="Group 359"/>
          <p:cNvGrpSpPr>
            <a:grpSpLocks/>
          </p:cNvGrpSpPr>
          <p:nvPr/>
        </p:nvGrpSpPr>
        <p:grpSpPr bwMode="auto">
          <a:xfrm>
            <a:off x="2431421" y="3259533"/>
            <a:ext cx="465847" cy="504867"/>
            <a:chOff x="1607934" y="4453572"/>
            <a:chExt cx="746289" cy="808018"/>
          </a:xfrm>
        </p:grpSpPr>
        <p:sp>
          <p:nvSpPr>
            <p:cNvPr id="353" name="TextBox 362"/>
            <p:cNvSpPr txBox="1">
              <a:spLocks noChangeArrowheads="1"/>
            </p:cNvSpPr>
            <p:nvPr/>
          </p:nvSpPr>
          <p:spPr bwMode="auto">
            <a:xfrm>
              <a:off x="1607934" y="4867524"/>
              <a:ext cx="416534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54" name="TextBox 363"/>
            <p:cNvSpPr txBox="1">
              <a:spLocks noChangeArrowheads="1"/>
            </p:cNvSpPr>
            <p:nvPr/>
          </p:nvSpPr>
          <p:spPr bwMode="auto">
            <a:xfrm>
              <a:off x="1907988" y="4867524"/>
              <a:ext cx="365174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-</a:t>
              </a:r>
            </a:p>
          </p:txBody>
        </p:sp>
        <p:sp>
          <p:nvSpPr>
            <p:cNvPr id="351" name="Oval 350"/>
            <p:cNvSpPr/>
            <p:nvPr/>
          </p:nvSpPr>
          <p:spPr>
            <a:xfrm>
              <a:off x="1829319" y="4798158"/>
              <a:ext cx="235245" cy="2715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52" name="TextBox 361"/>
            <p:cNvSpPr txBox="1">
              <a:spLocks noChangeArrowheads="1"/>
            </p:cNvSpPr>
            <p:nvPr/>
          </p:nvSpPr>
          <p:spPr bwMode="auto">
            <a:xfrm>
              <a:off x="1660343" y="4453572"/>
              <a:ext cx="693880" cy="394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E2R</a:t>
              </a:r>
            </a:p>
          </p:txBody>
        </p:sp>
      </p:grpSp>
      <p:grpSp>
        <p:nvGrpSpPr>
          <p:cNvPr id="355" name="Group 364"/>
          <p:cNvGrpSpPr>
            <a:grpSpLocks/>
          </p:cNvGrpSpPr>
          <p:nvPr/>
        </p:nvGrpSpPr>
        <p:grpSpPr bwMode="auto">
          <a:xfrm>
            <a:off x="3428999" y="3263508"/>
            <a:ext cx="451833" cy="523663"/>
            <a:chOff x="6280024" y="2030110"/>
            <a:chExt cx="723149" cy="837360"/>
          </a:xfrm>
        </p:grpSpPr>
        <p:sp>
          <p:nvSpPr>
            <p:cNvPr id="358" name="TextBox 367"/>
            <p:cNvSpPr txBox="1">
              <a:spLocks noChangeArrowheads="1"/>
            </p:cNvSpPr>
            <p:nvPr/>
          </p:nvSpPr>
          <p:spPr bwMode="auto">
            <a:xfrm>
              <a:off x="6280024" y="2473752"/>
              <a:ext cx="416137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59" name="TextBox 368"/>
            <p:cNvSpPr txBox="1">
              <a:spLocks noChangeArrowheads="1"/>
            </p:cNvSpPr>
            <p:nvPr/>
          </p:nvSpPr>
          <p:spPr bwMode="auto">
            <a:xfrm>
              <a:off x="6546284" y="2473750"/>
              <a:ext cx="416137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56" name="Oval 355"/>
            <p:cNvSpPr/>
            <p:nvPr/>
          </p:nvSpPr>
          <p:spPr>
            <a:xfrm>
              <a:off x="6487808" y="2374392"/>
              <a:ext cx="235020" cy="271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57" name="TextBox 366"/>
            <p:cNvSpPr txBox="1">
              <a:spLocks noChangeArrowheads="1"/>
            </p:cNvSpPr>
            <p:nvPr/>
          </p:nvSpPr>
          <p:spPr bwMode="auto">
            <a:xfrm>
              <a:off x="6309955" y="2030110"/>
              <a:ext cx="693218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R2E</a:t>
              </a:r>
            </a:p>
          </p:txBody>
        </p:sp>
      </p:grpSp>
      <p:grpSp>
        <p:nvGrpSpPr>
          <p:cNvPr id="360" name="Group 369"/>
          <p:cNvGrpSpPr>
            <a:grpSpLocks/>
          </p:cNvGrpSpPr>
          <p:nvPr/>
        </p:nvGrpSpPr>
        <p:grpSpPr bwMode="auto">
          <a:xfrm>
            <a:off x="5181727" y="3144438"/>
            <a:ext cx="450763" cy="505104"/>
            <a:chOff x="1632167" y="4453572"/>
            <a:chExt cx="720345" cy="807663"/>
          </a:xfrm>
        </p:grpSpPr>
        <p:sp>
          <p:nvSpPr>
            <p:cNvPr id="363" name="TextBox 372"/>
            <p:cNvSpPr txBox="1">
              <a:spLocks noChangeArrowheads="1"/>
            </p:cNvSpPr>
            <p:nvPr/>
          </p:nvSpPr>
          <p:spPr bwMode="auto">
            <a:xfrm>
              <a:off x="1632167" y="4867525"/>
              <a:ext cx="364274" cy="39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-</a:t>
              </a:r>
            </a:p>
          </p:txBody>
        </p:sp>
        <p:sp>
          <p:nvSpPr>
            <p:cNvPr id="364" name="TextBox 373"/>
            <p:cNvSpPr txBox="1">
              <a:spLocks noChangeArrowheads="1"/>
            </p:cNvSpPr>
            <p:nvPr/>
          </p:nvSpPr>
          <p:spPr bwMode="auto">
            <a:xfrm>
              <a:off x="1913243" y="4867527"/>
              <a:ext cx="415508" cy="39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61" name="Oval 360"/>
            <p:cNvSpPr/>
            <p:nvPr/>
          </p:nvSpPr>
          <p:spPr>
            <a:xfrm>
              <a:off x="1828888" y="4797844"/>
              <a:ext cx="234665" cy="27287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62" name="TextBox 371"/>
            <p:cNvSpPr txBox="1">
              <a:spLocks noChangeArrowheads="1"/>
            </p:cNvSpPr>
            <p:nvPr/>
          </p:nvSpPr>
          <p:spPr bwMode="auto">
            <a:xfrm>
              <a:off x="1660341" y="4453572"/>
              <a:ext cx="692171" cy="39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E2R</a:t>
              </a:r>
            </a:p>
          </p:txBody>
        </p:sp>
      </p:grpSp>
      <p:grpSp>
        <p:nvGrpSpPr>
          <p:cNvPr id="365" name="Group 374"/>
          <p:cNvGrpSpPr>
            <a:grpSpLocks/>
          </p:cNvGrpSpPr>
          <p:nvPr/>
        </p:nvGrpSpPr>
        <p:grpSpPr bwMode="auto">
          <a:xfrm>
            <a:off x="7162804" y="3263508"/>
            <a:ext cx="443453" cy="523663"/>
            <a:chOff x="6293434" y="2030110"/>
            <a:chExt cx="709736" cy="837360"/>
          </a:xfrm>
        </p:grpSpPr>
        <p:sp>
          <p:nvSpPr>
            <p:cNvPr id="368" name="TextBox 377"/>
            <p:cNvSpPr txBox="1">
              <a:spLocks noChangeArrowheads="1"/>
            </p:cNvSpPr>
            <p:nvPr/>
          </p:nvSpPr>
          <p:spPr bwMode="auto">
            <a:xfrm>
              <a:off x="6293434" y="2473752"/>
              <a:ext cx="416137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69" name="TextBox 378"/>
            <p:cNvSpPr txBox="1">
              <a:spLocks noChangeArrowheads="1"/>
            </p:cNvSpPr>
            <p:nvPr/>
          </p:nvSpPr>
          <p:spPr bwMode="auto">
            <a:xfrm>
              <a:off x="6548513" y="2473750"/>
              <a:ext cx="416137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 dirty="0">
                  <a:latin typeface="Arial" charset="0"/>
                </a:rPr>
                <a:t>+</a:t>
              </a:r>
            </a:p>
          </p:txBody>
        </p:sp>
        <p:sp>
          <p:nvSpPr>
            <p:cNvPr id="366" name="Oval 365"/>
            <p:cNvSpPr/>
            <p:nvPr/>
          </p:nvSpPr>
          <p:spPr>
            <a:xfrm>
              <a:off x="6487805" y="2374392"/>
              <a:ext cx="235020" cy="2713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IN" sz="1000"/>
            </a:p>
          </p:txBody>
        </p:sp>
        <p:sp>
          <p:nvSpPr>
            <p:cNvPr id="367" name="TextBox 376"/>
            <p:cNvSpPr txBox="1">
              <a:spLocks noChangeArrowheads="1"/>
            </p:cNvSpPr>
            <p:nvPr/>
          </p:nvSpPr>
          <p:spPr bwMode="auto">
            <a:xfrm>
              <a:off x="6309952" y="2030110"/>
              <a:ext cx="693218" cy="39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Char char="•"/>
                <a:defRPr sz="3200">
                  <a:solidFill>
                    <a:schemeClr val="tx1"/>
                  </a:solidFill>
                  <a:latin typeface="Garamond" pitchFamily="18" charset="0"/>
                </a:defRPr>
              </a:lvl1pPr>
              <a:lvl2pPr marL="742950" indent="-285750"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Garamond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Garamond" pitchFamily="18" charset="0"/>
                </a:defRPr>
              </a:lvl3pPr>
              <a:lvl4pPr marL="1600200" indent="-228600"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Garamond" pitchFamily="18" charset="0"/>
                </a:defRPr>
              </a:lvl4pPr>
              <a:lvl5pPr marL="2057400" indent="-228600"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«"/>
                <a:defRPr sz="2000">
                  <a:solidFill>
                    <a:schemeClr val="tx1"/>
                  </a:solidFill>
                  <a:latin typeface="Garamond" pitchFamily="18" charset="0"/>
                </a:defRPr>
              </a:lvl9pPr>
            </a:lstStyle>
            <a:p>
              <a:pPr>
                <a:buFontTx/>
                <a:buNone/>
              </a:pPr>
              <a:r>
                <a:rPr lang="en-IN" altLang="en-US" sz="1000">
                  <a:latin typeface="Arial" charset="0"/>
                </a:rPr>
                <a:t>R2E</a:t>
              </a:r>
            </a:p>
          </p:txBody>
        </p:sp>
      </p:grpSp>
      <p:cxnSp>
        <p:nvCxnSpPr>
          <p:cNvPr id="11264" name="Straight Arrow Connector 11263"/>
          <p:cNvCxnSpPr/>
          <p:nvPr/>
        </p:nvCxnSpPr>
        <p:spPr>
          <a:xfrm flipH="1" flipV="1">
            <a:off x="1710838" y="156797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Straight Arrow Connector 372"/>
          <p:cNvCxnSpPr/>
          <p:nvPr/>
        </p:nvCxnSpPr>
        <p:spPr>
          <a:xfrm flipH="1" flipV="1">
            <a:off x="2446438" y="184372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Straight Arrow Connector 375"/>
          <p:cNvCxnSpPr/>
          <p:nvPr/>
        </p:nvCxnSpPr>
        <p:spPr>
          <a:xfrm flipH="1" flipV="1">
            <a:off x="2792001" y="184372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Arrow Connector 376"/>
          <p:cNvCxnSpPr/>
          <p:nvPr/>
        </p:nvCxnSpPr>
        <p:spPr>
          <a:xfrm flipH="1" flipV="1">
            <a:off x="3418849" y="184372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Arrow Connector 377"/>
          <p:cNvCxnSpPr/>
          <p:nvPr/>
        </p:nvCxnSpPr>
        <p:spPr>
          <a:xfrm flipH="1" flipV="1">
            <a:off x="6512816" y="185070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Arrow Connector 378"/>
          <p:cNvCxnSpPr/>
          <p:nvPr/>
        </p:nvCxnSpPr>
        <p:spPr>
          <a:xfrm flipH="1" flipV="1">
            <a:off x="7139664" y="1850703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Arrow Connector 379"/>
          <p:cNvCxnSpPr/>
          <p:nvPr/>
        </p:nvCxnSpPr>
        <p:spPr>
          <a:xfrm flipH="1" flipV="1">
            <a:off x="1710838" y="3362709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Arrow Connector 380"/>
          <p:cNvCxnSpPr/>
          <p:nvPr/>
        </p:nvCxnSpPr>
        <p:spPr>
          <a:xfrm flipH="1" flipV="1">
            <a:off x="2418518" y="363147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Arrow Connector 381"/>
          <p:cNvCxnSpPr/>
          <p:nvPr/>
        </p:nvCxnSpPr>
        <p:spPr>
          <a:xfrm rot="16200000" flipH="1" flipV="1">
            <a:off x="1256050" y="355097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 rot="16200000" flipH="1" flipV="1">
            <a:off x="1256050" y="1739618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Arrow Connector 383"/>
          <p:cNvCxnSpPr/>
          <p:nvPr/>
        </p:nvCxnSpPr>
        <p:spPr>
          <a:xfrm rot="16200000" flipH="1" flipV="1">
            <a:off x="3669596" y="1581297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Arrow Connector 384"/>
          <p:cNvCxnSpPr/>
          <p:nvPr/>
        </p:nvCxnSpPr>
        <p:spPr>
          <a:xfrm rot="16200000" flipH="1" flipV="1">
            <a:off x="7410461" y="1581297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Arrow Connector 385"/>
          <p:cNvCxnSpPr/>
          <p:nvPr/>
        </p:nvCxnSpPr>
        <p:spPr>
          <a:xfrm rot="16200000" flipH="1" flipV="1">
            <a:off x="4984041" y="172619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Arrow Connector 386"/>
          <p:cNvCxnSpPr/>
          <p:nvPr/>
        </p:nvCxnSpPr>
        <p:spPr>
          <a:xfrm rot="16200000" flipH="1" flipV="1">
            <a:off x="3878996" y="337659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Arrow Connector 387"/>
          <p:cNvCxnSpPr/>
          <p:nvPr/>
        </p:nvCxnSpPr>
        <p:spPr>
          <a:xfrm rot="16200000" flipH="1" flipV="1">
            <a:off x="7619861" y="3385962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Arrow Connector 388"/>
          <p:cNvCxnSpPr/>
          <p:nvPr/>
        </p:nvCxnSpPr>
        <p:spPr>
          <a:xfrm flipH="1" flipV="1">
            <a:off x="7451494" y="361751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Arrow Connector 389"/>
          <p:cNvCxnSpPr/>
          <p:nvPr/>
        </p:nvCxnSpPr>
        <p:spPr>
          <a:xfrm rot="16200000" flipH="1" flipV="1">
            <a:off x="4984041" y="355097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Arrow Connector 391"/>
          <p:cNvCxnSpPr/>
          <p:nvPr/>
        </p:nvCxnSpPr>
        <p:spPr>
          <a:xfrm flipH="1" flipV="1">
            <a:off x="5199159" y="1581936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Arrow Connector 392"/>
          <p:cNvCxnSpPr/>
          <p:nvPr/>
        </p:nvCxnSpPr>
        <p:spPr>
          <a:xfrm flipH="1" flipV="1">
            <a:off x="5155999" y="3376669"/>
            <a:ext cx="147340" cy="0"/>
          </a:xfrm>
          <a:prstGeom prst="straightConnector1">
            <a:avLst/>
          </a:prstGeom>
          <a:ln w="12700">
            <a:solidFill>
              <a:srgbClr val="00B05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03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/>
      <p:bldP spid="165" grpId="0" animBg="1"/>
      <p:bldP spid="166" grpId="0" animBg="1"/>
      <p:bldP spid="168" grpId="0"/>
      <p:bldP spid="169" grpId="0"/>
      <p:bldP spid="170" grpId="0"/>
      <p:bldP spid="171" grpId="0"/>
      <p:bldP spid="172" grpId="0"/>
      <p:bldP spid="173" grpId="0"/>
      <p:bldP spid="201" grpId="0" animBg="1"/>
      <p:bldP spid="248" grpId="0" animBg="1"/>
      <p:bldP spid="249" grpId="0" animBg="1"/>
      <p:bldP spid="251" grpId="0"/>
      <p:bldP spid="252" grpId="0"/>
      <p:bldP spid="253" grpId="0"/>
      <p:bldP spid="254" grpId="0"/>
      <p:bldP spid="255" grpId="0"/>
      <p:bldP spid="256" grpId="0"/>
      <p:bldP spid="284" grpId="0" animBg="1"/>
      <p:bldP spid="331" grpId="0" animBg="1"/>
      <p:bldP spid="332" grpId="0" animBg="1"/>
      <p:bldP spid="334" grpId="0"/>
      <p:bldP spid="335" grpId="0"/>
      <p:bldP spid="336" grpId="0"/>
      <p:bldP spid="337" grpId="0"/>
      <p:bldP spid="338" grpId="0"/>
      <p:bldP spid="3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6524" y="892537"/>
            <a:ext cx="5686425" cy="3520281"/>
          </a:xfrm>
        </p:spPr>
        <p:txBody>
          <a:bodyPr>
            <a:normAutofit fontScale="92500"/>
          </a:bodyPr>
          <a:lstStyle/>
          <a:p>
            <a:r>
              <a:rPr lang="en-IN" dirty="0"/>
              <a:t>Full dynamism (between potential and flow quantities) cannot be supported with scalar RN models </a:t>
            </a:r>
          </a:p>
          <a:p>
            <a:r>
              <a:rPr lang="en-IN" dirty="0"/>
              <a:t>Conditional dynamism is targeted</a:t>
            </a:r>
          </a:p>
          <a:p>
            <a:r>
              <a:rPr lang="en-IN" dirty="0"/>
              <a:t>Current bias inputs to analog IPs: Usually static</a:t>
            </a:r>
          </a:p>
          <a:p>
            <a:r>
              <a:rPr lang="en-IN" dirty="0"/>
              <a:t>Analog Test Bus (ATB): A critical context of importance with dynamism controlled by known signal </a:t>
            </a:r>
            <a:r>
              <a:rPr lang="en-IN" dirty="0" smtClean="0"/>
              <a:t>state</a:t>
            </a:r>
          </a:p>
          <a:p>
            <a:r>
              <a:rPr lang="en-IN" dirty="0" smtClean="0"/>
              <a:t>Existing </a:t>
            </a:r>
            <a:r>
              <a:rPr lang="en-IN" dirty="0"/>
              <a:t>CMs modelled such that a static configuration between voltage and current mode is supported</a:t>
            </a:r>
          </a:p>
          <a:p>
            <a:pPr lvl="1"/>
            <a:r>
              <a:rPr lang="en-IN" dirty="0"/>
              <a:t>Using </a:t>
            </a:r>
            <a:r>
              <a:rPr lang="en-IN" dirty="0" err="1"/>
              <a:t>verilog</a:t>
            </a:r>
            <a:r>
              <a:rPr lang="en-IN" dirty="0"/>
              <a:t> module </a:t>
            </a:r>
            <a:r>
              <a:rPr lang="en-IN" i="1" dirty="0"/>
              <a:t>parameter</a:t>
            </a:r>
            <a:r>
              <a:rPr lang="en-IN" dirty="0"/>
              <a:t> to define and control the mode</a:t>
            </a:r>
          </a:p>
          <a:p>
            <a:pPr lvl="1"/>
            <a:r>
              <a:rPr lang="en-IN" dirty="0"/>
              <a:t>Configurable at simulation elaboration stage </a:t>
            </a:r>
            <a:r>
              <a:rPr lang="en-IN" dirty="0">
                <a:sym typeface="Wingdings" panose="05000000000000000000" pitchFamily="2" charset="2"/>
              </a:rPr>
              <a:t> Static for a given simulation</a:t>
            </a:r>
            <a:endParaRPr lang="en-IN" dirty="0"/>
          </a:p>
          <a:p>
            <a:pPr lvl="1"/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Methodology</a:t>
            </a:r>
            <a:br>
              <a:rPr lang="en-US" altLang="en-US" dirty="0"/>
            </a:br>
            <a:r>
              <a:rPr lang="en-US" altLang="en-US" dirty="0">
                <a:solidFill>
                  <a:srgbClr val="3333CC"/>
                </a:solidFill>
              </a:rPr>
              <a:t>Dynamic Potential and Flow Handling</a:t>
            </a: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47920" y="1302665"/>
            <a:ext cx="1295399" cy="7592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SPICE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822662" y="1118770"/>
            <a:ext cx="1517773" cy="11207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SPICE</a:t>
            </a:r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endParaRPr lang="en-US" sz="1200" b="1" dirty="0">
              <a:solidFill>
                <a:schemeClr val="tx1"/>
              </a:solidFill>
            </a:endParaRPr>
          </a:p>
          <a:p>
            <a:pPr algn="r"/>
            <a:endParaRPr lang="en-US" b="1" dirty="0" smtClean="0">
              <a:solidFill>
                <a:schemeClr val="tx1"/>
              </a:solidFill>
            </a:endParaRPr>
          </a:p>
          <a:p>
            <a:pPr algn="r"/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233128" y="1480292"/>
            <a:ext cx="259450" cy="112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502711" y="1592643"/>
            <a:ext cx="5918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929586" y="1592644"/>
            <a:ext cx="313675" cy="26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233128" y="2009693"/>
            <a:ext cx="259450" cy="112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502711" y="2122045"/>
            <a:ext cx="5918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911345" y="2122045"/>
            <a:ext cx="331916" cy="215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094583" y="1592643"/>
            <a:ext cx="0" cy="52940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236460" y="2839498"/>
            <a:ext cx="259450" cy="112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95911" y="2962897"/>
            <a:ext cx="5918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5922786" y="2951888"/>
            <a:ext cx="317728" cy="1100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236461" y="3379948"/>
            <a:ext cx="259450" cy="112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95911" y="3492298"/>
            <a:ext cx="59187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904545" y="3492298"/>
            <a:ext cx="34002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87783" y="2962897"/>
            <a:ext cx="0" cy="52940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7411" y="1259413"/>
            <a:ext cx="249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202065" y="1809750"/>
            <a:ext cx="251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6226328" y="2607072"/>
            <a:ext cx="251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246514" y="3170544"/>
            <a:ext cx="251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87909" y="1259647"/>
            <a:ext cx="251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95508" y="1763836"/>
            <a:ext cx="251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5844180" y="2627972"/>
            <a:ext cx="251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63900" y="3107535"/>
            <a:ext cx="2513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19120" y="2419350"/>
            <a:ext cx="1521315" cy="12425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VAMS (</a:t>
            </a:r>
            <a:r>
              <a:rPr lang="en-US" sz="1100" b="1" dirty="0" err="1" smtClean="0">
                <a:solidFill>
                  <a:schemeClr val="tx1"/>
                </a:solidFill>
              </a:rPr>
              <a:t>wreal</a:t>
            </a:r>
            <a:r>
              <a:rPr lang="en-US" sz="1100" b="1" dirty="0" smtClean="0">
                <a:solidFill>
                  <a:schemeClr val="tx1"/>
                </a:solidFill>
              </a:rPr>
              <a:t>)</a:t>
            </a:r>
          </a:p>
          <a:p>
            <a:pPr algn="ctr"/>
            <a:endParaRPr lang="en-US" sz="1200" b="1" dirty="0" smtClean="0">
              <a:solidFill>
                <a:schemeClr val="tx1"/>
              </a:solidFill>
            </a:endParaRPr>
          </a:p>
          <a:p>
            <a:pPr algn="ctr"/>
            <a:endParaRPr lang="en-US" sz="1200" b="1" dirty="0" smtClean="0">
              <a:solidFill>
                <a:schemeClr val="tx1"/>
              </a:solidFill>
            </a:endParaRPr>
          </a:p>
          <a:p>
            <a:pPr algn="r"/>
            <a:endParaRPr lang="en-US" b="1" dirty="0" smtClean="0">
              <a:solidFill>
                <a:schemeClr val="tx1"/>
              </a:solidFill>
            </a:endParaRPr>
          </a:p>
          <a:p>
            <a:pPr algn="r"/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7094583" y="1800865"/>
            <a:ext cx="843216" cy="1"/>
          </a:xfrm>
          <a:prstGeom prst="line">
            <a:avLst/>
          </a:prstGeom>
          <a:ln>
            <a:head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5400000" flipH="1" flipV="1">
            <a:off x="6582527" y="2306127"/>
            <a:ext cx="1426728" cy="416213"/>
          </a:xfrm>
          <a:prstGeom prst="bentConnector3">
            <a:avLst>
              <a:gd name="adj1" fmla="val -881"/>
            </a:avLst>
          </a:prstGeom>
          <a:ln>
            <a:headEnd type="oval"/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930999" y="1689275"/>
            <a:ext cx="259450" cy="1123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8197249" y="1792203"/>
            <a:ext cx="898471" cy="4154"/>
          </a:xfrm>
          <a:prstGeom prst="line">
            <a:avLst/>
          </a:prstGeom>
          <a:ln>
            <a:tailEnd type="oval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60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33375" y="889001"/>
            <a:ext cx="8467328" cy="4044949"/>
          </a:xfrm>
        </p:spPr>
        <p:txBody>
          <a:bodyPr>
            <a:normAutofit/>
          </a:bodyPr>
          <a:lstStyle/>
          <a:p>
            <a:r>
              <a:rPr lang="en-IN" dirty="0" smtClean="0"/>
              <a:t>Define </a:t>
            </a:r>
            <a:r>
              <a:rPr lang="en-IN" dirty="0"/>
              <a:t>an internal signal to control the mode </a:t>
            </a:r>
            <a:r>
              <a:rPr lang="en-IN" dirty="0" smtClean="0"/>
              <a:t>configuration</a:t>
            </a:r>
            <a:endParaRPr lang="en-IN" dirty="0"/>
          </a:p>
          <a:p>
            <a:r>
              <a:rPr lang="en-IN" dirty="0"/>
              <a:t>Use parameter for a static configuration at elaboration stage</a:t>
            </a:r>
          </a:p>
          <a:p>
            <a:r>
              <a:rPr lang="en-IN" dirty="0"/>
              <a:t>Use the model controlling signal to dynamically configure</a:t>
            </a:r>
          </a:p>
          <a:p>
            <a:pPr lvl="1"/>
            <a:r>
              <a:rPr lang="en-IN" dirty="0"/>
              <a:t>Based on an appropriately identified ATB control &amp; select </a:t>
            </a:r>
            <a:r>
              <a:rPr lang="en-IN" dirty="0" smtClean="0"/>
              <a:t>signals</a:t>
            </a:r>
          </a:p>
          <a:p>
            <a:r>
              <a:rPr lang="en-IN" dirty="0" smtClean="0"/>
              <a:t>Simulator enhancement possible </a:t>
            </a:r>
            <a:r>
              <a:rPr lang="en-IN" dirty="0" smtClean="0">
                <a:sym typeface="Wingdings" panose="05000000000000000000" pitchFamily="2" charset="2"/>
              </a:rPr>
              <a:t> Collaborating with EDA partner</a:t>
            </a:r>
            <a:endParaRPr lang="en-IN" dirty="0"/>
          </a:p>
          <a:p>
            <a:endParaRPr lang="en-IN" dirty="0" smtClean="0"/>
          </a:p>
          <a:p>
            <a:pPr lvl="2"/>
            <a:endParaRPr lang="en-IN" dirty="0"/>
          </a:p>
          <a:p>
            <a:pPr lvl="2"/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Methodology</a:t>
            </a:r>
            <a:br>
              <a:rPr lang="en-US" altLang="en-US" dirty="0"/>
            </a:br>
            <a:r>
              <a:rPr lang="en-US" altLang="en-US" dirty="0">
                <a:solidFill>
                  <a:srgbClr val="3333CC"/>
                </a:solidFill>
              </a:rPr>
              <a:t>Dynamic </a:t>
            </a:r>
            <a:r>
              <a:rPr lang="en-US" altLang="en-US" dirty="0" smtClean="0">
                <a:solidFill>
                  <a:srgbClr val="3333CC"/>
                </a:solidFill>
              </a:rPr>
              <a:t>V &amp; I Handling in Simulator</a:t>
            </a:r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E33564-94BE-4848-AE0B-3AC6E6003F7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9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16967</TotalTime>
  <Words>909</Words>
  <Application>Microsoft Office PowerPoint</Application>
  <PresentationFormat>On-screen Show (16:9)</PresentationFormat>
  <Paragraphs>205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FinalPowerpoint</vt:lpstr>
      <vt:lpstr>Current Flow Modelling in HDL for Mixed-Signal Co-Simulation Analysis</vt:lpstr>
      <vt:lpstr>Acknowledgements</vt:lpstr>
      <vt:lpstr>Motivation &amp; Problem Statement (1/2)</vt:lpstr>
      <vt:lpstr>Motivation &amp; Problem Statement (2/2)</vt:lpstr>
      <vt:lpstr>Proposed Solution</vt:lpstr>
      <vt:lpstr>Methodology Proposed Flow Conventions (1/2)</vt:lpstr>
      <vt:lpstr>Methodology Proposed Flow Conventions (2/2)</vt:lpstr>
      <vt:lpstr>Methodology Dynamic Potential and Flow Handling</vt:lpstr>
      <vt:lpstr>Methodology Dynamic V &amp; I Handling in Simulator</vt:lpstr>
      <vt:lpstr>Methodology Dynamic V &amp; I Handling Prototype</vt:lpstr>
      <vt:lpstr>Evidence</vt:lpstr>
      <vt:lpstr>Summary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Flow Modelling in HDL for Mixed-Signal Co-Simulation Analysis</dc:title>
  <dc:subject>DAC 2017, Designer Track</dc:subject>
  <dc:creator>lakshmanan@ti.com</dc:creator>
  <cp:keywords>DAC 2019</cp:keywords>
  <cp:lastModifiedBy>TI User</cp:lastModifiedBy>
  <cp:revision>440</cp:revision>
  <cp:lastPrinted>2016-11-21T12:27:51Z</cp:lastPrinted>
  <dcterms:created xsi:type="dcterms:W3CDTF">2006-07-10T05:24:26Z</dcterms:created>
  <dcterms:modified xsi:type="dcterms:W3CDTF">2019-05-26T12:18:56Z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